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jpg" ContentType="image/jpg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C9DCFB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11242"/>
                </a:solidFill>
                <a:latin typeface="Calibri"/>
                <a:cs typeface="Calibri"/>
              </a:defRPr>
            </a:lvl1pPr>
          </a:lstStyle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C9DCFB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11242"/>
                </a:solidFill>
                <a:latin typeface="Calibri"/>
                <a:cs typeface="Calibri"/>
              </a:defRPr>
            </a:lvl1pPr>
          </a:lstStyle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9855" cy="5143500"/>
          </a:xfrm>
          <a:custGeom>
            <a:avLst/>
            <a:gdLst/>
            <a:ahLst/>
            <a:cxnLst/>
            <a:rect l="l" t="t" r="r" b="b"/>
            <a:pathLst>
              <a:path w="109855" h="5143500">
                <a:moveTo>
                  <a:pt x="109728" y="0"/>
                </a:moveTo>
                <a:lnTo>
                  <a:pt x="0" y="0"/>
                </a:lnTo>
                <a:lnTo>
                  <a:pt x="0" y="5143500"/>
                </a:lnTo>
                <a:lnTo>
                  <a:pt x="109728" y="5143500"/>
                </a:lnTo>
                <a:lnTo>
                  <a:pt x="109728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917" y="1333465"/>
            <a:ext cx="4117235" cy="283696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85813" y="1366215"/>
            <a:ext cx="4023360" cy="2743200"/>
          </a:xfrm>
          <a:custGeom>
            <a:avLst/>
            <a:gdLst/>
            <a:ahLst/>
            <a:cxnLst/>
            <a:rect l="l" t="t" r="r" b="b"/>
            <a:pathLst>
              <a:path w="4023360" h="2743200">
                <a:moveTo>
                  <a:pt x="4023360" y="0"/>
                </a:moveTo>
                <a:lnTo>
                  <a:pt x="0" y="0"/>
                </a:lnTo>
                <a:lnTo>
                  <a:pt x="0" y="2743199"/>
                </a:lnTo>
                <a:lnTo>
                  <a:pt x="4023360" y="2743199"/>
                </a:lnTo>
                <a:lnTo>
                  <a:pt x="4023360" y="0"/>
                </a:lnTo>
                <a:close/>
              </a:path>
            </a:pathLst>
          </a:custGeom>
          <a:solidFill>
            <a:srgbClr val="F5F7F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995" y="2143505"/>
            <a:ext cx="146303" cy="1463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5813" y="1366215"/>
            <a:ext cx="4023360" cy="274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A1A3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683505" y="1366215"/>
            <a:ext cx="4114800" cy="274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11242"/>
                </a:solidFill>
                <a:latin typeface="Calibri"/>
                <a:cs typeface="Calibri"/>
              </a:defRPr>
            </a:lvl1pPr>
          </a:lstStyle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11242"/>
                </a:solidFill>
                <a:latin typeface="Calibri"/>
                <a:cs typeface="Calibri"/>
              </a:defRPr>
            </a:lvl1pPr>
          </a:lstStyle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679" y="3740696"/>
            <a:ext cx="3846449" cy="3657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11242"/>
                </a:solidFill>
                <a:latin typeface="Calibri"/>
                <a:cs typeface="Calibri"/>
              </a:defRPr>
            </a:lvl1pPr>
          </a:lstStyle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7380" y="378333"/>
            <a:ext cx="434403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97989" y="1448416"/>
            <a:ext cx="4748021" cy="1469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C9DCFB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146160" y="4726406"/>
            <a:ext cx="400684" cy="130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011242"/>
                </a:solidFill>
                <a:latin typeface="Calibri"/>
                <a:cs typeface="Calibri"/>
              </a:defRPr>
            </a:lvl1pPr>
          </a:lstStyle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18.png"/><Relationship Id="rId8" Type="http://schemas.openxmlformats.org/officeDocument/2006/relationships/image" Target="../media/image1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3.png"/><Relationship Id="rId7" Type="http://schemas.openxmlformats.org/officeDocument/2006/relationships/image" Target="../media/image27.png"/><Relationship Id="rId8" Type="http://schemas.openxmlformats.org/officeDocument/2006/relationships/image" Target="../media/image1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Relationship Id="rId6" Type="http://schemas.openxmlformats.org/officeDocument/2006/relationships/image" Target="../media/image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22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6.png"/><Relationship Id="rId9" Type="http://schemas.openxmlformats.org/officeDocument/2006/relationships/image" Target="../media/image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8.png"/><Relationship Id="rId4" Type="http://schemas.openxmlformats.org/officeDocument/2006/relationships/image" Target="../media/image39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14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png"/><Relationship Id="rId15" Type="http://schemas.openxmlformats.org/officeDocument/2006/relationships/image" Target="../media/image52.png"/><Relationship Id="rId16" Type="http://schemas.openxmlformats.org/officeDocument/2006/relationships/image" Target="../media/image5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14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59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14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14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63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14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14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0" Type="http://schemas.openxmlformats.org/officeDocument/2006/relationships/image" Target="../media/image91.png"/><Relationship Id="rId11" Type="http://schemas.openxmlformats.org/officeDocument/2006/relationships/image" Target="../media/image92.png"/><Relationship Id="rId12" Type="http://schemas.openxmlformats.org/officeDocument/2006/relationships/image" Target="../media/image93.png"/><Relationship Id="rId13" Type="http://schemas.openxmlformats.org/officeDocument/2006/relationships/image" Target="../media/image94.png"/><Relationship Id="rId14" Type="http://schemas.openxmlformats.org/officeDocument/2006/relationships/image" Target="../media/image95.png"/><Relationship Id="rId15" Type="http://schemas.openxmlformats.org/officeDocument/2006/relationships/image" Target="../media/image96.png"/><Relationship Id="rId16" Type="http://schemas.openxmlformats.org/officeDocument/2006/relationships/image" Target="../media/image97.png"/><Relationship Id="rId17" Type="http://schemas.openxmlformats.org/officeDocument/2006/relationships/image" Target="../media/image98.png"/><Relationship Id="rId18" Type="http://schemas.openxmlformats.org/officeDocument/2006/relationships/image" Target="../media/image99.png"/><Relationship Id="rId19" Type="http://schemas.openxmlformats.org/officeDocument/2006/relationships/image" Target="../media/image100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38.png"/><Relationship Id="rId7" Type="http://schemas.openxmlformats.org/officeDocument/2006/relationships/image" Target="../media/image107.png"/><Relationship Id="rId8" Type="http://schemas.openxmlformats.org/officeDocument/2006/relationships/image" Target="../media/image108.png"/><Relationship Id="rId9" Type="http://schemas.openxmlformats.org/officeDocument/2006/relationships/image" Target="../media/image6.png"/><Relationship Id="rId10" Type="http://schemas.openxmlformats.org/officeDocument/2006/relationships/image" Target="../media/image14.png"/><Relationship Id="rId11" Type="http://schemas.openxmlformats.org/officeDocument/2006/relationships/image" Target="../media/image109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110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111.png"/><Relationship Id="rId7" Type="http://schemas.openxmlformats.org/officeDocument/2006/relationships/image" Target="../media/image26.png"/><Relationship Id="rId8" Type="http://schemas.openxmlformats.org/officeDocument/2006/relationships/image" Target="../media/image6.png"/><Relationship Id="rId9" Type="http://schemas.openxmlformats.org/officeDocument/2006/relationships/image" Target="../media/image7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Relationship Id="rId3" Type="http://schemas.openxmlformats.org/officeDocument/2006/relationships/image" Target="../media/image40.png"/><Relationship Id="rId4" Type="http://schemas.openxmlformats.org/officeDocument/2006/relationships/image" Target="../media/image14.png"/><Relationship Id="rId5" Type="http://schemas.openxmlformats.org/officeDocument/2006/relationships/image" Target="../media/image113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4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16.png"/><Relationship Id="rId7" Type="http://schemas.openxmlformats.org/officeDocument/2006/relationships/image" Target="../media/image117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28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hyperlink" Target="mailto:mudia@matta.trade" TargetMode="External"/><Relationship Id="rId5" Type="http://schemas.openxmlformats.org/officeDocument/2006/relationships/hyperlink" Target="https://corporate.matta.trade/" TargetMode="External"/><Relationship Id="rId6" Type="http://schemas.openxmlformats.org/officeDocument/2006/relationships/image" Target="../media/image121.png"/><Relationship Id="rId7" Type="http://schemas.openxmlformats.org/officeDocument/2006/relationships/image" Target="../media/image122.png"/><Relationship Id="rId8" Type="http://schemas.openxmlformats.org/officeDocument/2006/relationships/image" Target="../media/image12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6387" y="2206244"/>
            <a:ext cx="5199380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71650">
              <a:lnSpc>
                <a:spcPct val="100000"/>
              </a:lnSpc>
              <a:spcBef>
                <a:spcPts val="100"/>
              </a:spcBef>
            </a:pPr>
            <a:r>
              <a:rPr dirty="0" sz="3200" spc="-215" b="1">
                <a:solidFill>
                  <a:srgbClr val="FFFFFF"/>
                </a:solidFill>
                <a:latin typeface="Trebuchet MS"/>
                <a:cs typeface="Trebuchet MS"/>
              </a:rPr>
              <a:t>ACHIEVING</a:t>
            </a:r>
            <a:r>
              <a:rPr dirty="0" sz="3200" spc="-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170" b="1">
                <a:solidFill>
                  <a:srgbClr val="FFFFFF"/>
                </a:solidFill>
                <a:latin typeface="Trebuchet MS"/>
                <a:cs typeface="Trebuchet MS"/>
              </a:rPr>
              <a:t>AFRICA'S </a:t>
            </a:r>
            <a:r>
              <a:rPr dirty="0" sz="3200" spc="-295" b="1">
                <a:solidFill>
                  <a:srgbClr val="FFFFFF"/>
                </a:solidFill>
                <a:latin typeface="Trebuchet MS"/>
                <a:cs typeface="Trebuchet MS"/>
              </a:rPr>
              <a:t>TRADE</a:t>
            </a:r>
            <a:r>
              <a:rPr dirty="0" sz="320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90" b="1">
                <a:solidFill>
                  <a:srgbClr val="FFFFFF"/>
                </a:solidFill>
                <a:latin typeface="Trebuchet MS"/>
                <a:cs typeface="Trebuchet MS"/>
              </a:rPr>
              <a:t>INTEGRATION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-300" b="1">
                <a:solidFill>
                  <a:srgbClr val="FFFFFF"/>
                </a:solidFill>
                <a:latin typeface="Trebuchet MS"/>
                <a:cs typeface="Trebuchet MS"/>
              </a:rPr>
              <a:t>THROUGH</a:t>
            </a:r>
            <a:r>
              <a:rPr dirty="0" sz="32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29" b="1">
                <a:solidFill>
                  <a:srgbClr val="FFFFFF"/>
                </a:solidFill>
                <a:latin typeface="Trebuchet MS"/>
                <a:cs typeface="Trebuchet MS"/>
              </a:rPr>
              <a:t>DIGITAL</a:t>
            </a:r>
            <a:r>
              <a:rPr dirty="0" sz="32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200" spc="-295" b="1">
                <a:solidFill>
                  <a:srgbClr val="FFFFFF"/>
                </a:solidFill>
                <a:latin typeface="Trebuchet MS"/>
                <a:cs typeface="Trebuchet MS"/>
              </a:rPr>
              <a:t>INNOVATION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6681" y="473494"/>
            <a:ext cx="1588770" cy="41398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092442" y="4813198"/>
            <a:ext cx="14528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West</a:t>
            </a:r>
            <a:r>
              <a:rPr dirty="0" sz="9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9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IMT</a:t>
            </a:r>
            <a:r>
              <a:rPr dirty="0" sz="900" spc="1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dirty="0" sz="900" spc="1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CEO,</a:t>
            </a:r>
            <a:r>
              <a:rPr dirty="0" sz="9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Calibri"/>
                <a:cs typeface="Calibri"/>
              </a:rPr>
              <a:t>Matta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9679" y="3740696"/>
            <a:ext cx="3846829" cy="36576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8905">
              <a:lnSpc>
                <a:spcPct val="100000"/>
              </a:lnSpc>
              <a:spcBef>
                <a:spcPts val="450"/>
              </a:spcBef>
            </a:pP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Platforming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Economies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Sector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Sector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A1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16102" y="1009560"/>
            <a:ext cx="4060825" cy="3430904"/>
          </a:xfrm>
          <a:prstGeom prst="rect">
            <a:avLst/>
          </a:prstGeom>
        </p:spPr>
        <p:txBody>
          <a:bodyPr wrap="square" lIns="0" tIns="876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produces.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consumes.</a:t>
            </a:r>
            <a:endParaRPr sz="1800">
              <a:latin typeface="Calibri"/>
              <a:cs typeface="Calibri"/>
            </a:endParaRPr>
          </a:p>
          <a:p>
            <a:pPr marL="12700" marR="699135">
              <a:lnSpc>
                <a:spcPct val="110000"/>
              </a:lnSpc>
              <a:spcBef>
                <a:spcPts val="540"/>
              </a:spcBef>
            </a:pPr>
            <a:r>
              <a:rPr dirty="0" sz="1800" spc="-25">
                <a:solidFill>
                  <a:srgbClr val="1A55DB"/>
                </a:solidFill>
                <a:latin typeface="Calibri"/>
                <a:cs typeface="Calibri"/>
              </a:rPr>
              <a:t>Yet</a:t>
            </a:r>
            <a:r>
              <a:rPr dirty="0" sz="1800" spc="-4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1A55DB"/>
                </a:solidFill>
                <a:latin typeface="Calibri"/>
                <a:cs typeface="Calibri"/>
              </a:rPr>
              <a:t>the</a:t>
            </a:r>
            <a:r>
              <a:rPr dirty="0" sz="1800" spc="-4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1A55DB"/>
                </a:solidFill>
                <a:latin typeface="Calibri"/>
                <a:cs typeface="Calibri"/>
              </a:rPr>
              <a:t>full</a:t>
            </a:r>
            <a:r>
              <a:rPr dirty="0" sz="1800" spc="-4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1A55DB"/>
                </a:solidFill>
                <a:latin typeface="Calibri"/>
                <a:cs typeface="Calibri"/>
              </a:rPr>
              <a:t>potential</a:t>
            </a:r>
            <a:r>
              <a:rPr dirty="0" sz="1800" spc="-2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1A55DB"/>
                </a:solidFill>
                <a:latin typeface="Calibri"/>
                <a:cs typeface="Calibri"/>
              </a:rPr>
              <a:t>of</a:t>
            </a:r>
            <a:r>
              <a:rPr dirty="0" sz="1800" spc="-4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1A55DB"/>
                </a:solidFill>
                <a:latin typeface="Calibri"/>
                <a:cs typeface="Calibri"/>
              </a:rPr>
              <a:t>intra-</a:t>
            </a:r>
            <a:r>
              <a:rPr dirty="0" sz="1800" spc="-10">
                <a:solidFill>
                  <a:srgbClr val="1A55DB"/>
                </a:solidFill>
                <a:latin typeface="Calibri"/>
                <a:cs typeface="Calibri"/>
              </a:rPr>
              <a:t>African </a:t>
            </a:r>
            <a:r>
              <a:rPr dirty="0" sz="1800">
                <a:solidFill>
                  <a:srgbClr val="1A55DB"/>
                </a:solidFill>
                <a:latin typeface="Calibri"/>
                <a:cs typeface="Calibri"/>
              </a:rPr>
              <a:t>trade</a:t>
            </a:r>
            <a:r>
              <a:rPr dirty="0" sz="1800" spc="-7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1A55DB"/>
                </a:solidFill>
                <a:latin typeface="Calibri"/>
                <a:cs typeface="Calibri"/>
              </a:rPr>
              <a:t>remains</a:t>
            </a:r>
            <a:r>
              <a:rPr dirty="0" sz="1800" spc="-7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1A55DB"/>
                </a:solidFill>
                <a:latin typeface="Calibri"/>
                <a:cs typeface="Calibri"/>
              </a:rPr>
              <a:t>untapped.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35000"/>
              </a:lnSpc>
              <a:spcBef>
                <a:spcPts val="35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is not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failure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ambition.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opportunity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strengthen visibility,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coordination,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execution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across</a:t>
            </a:r>
            <a:r>
              <a:rPr dirty="0" sz="12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markets.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200">
              <a:latin typeface="Calibri"/>
              <a:cs typeface="Calibri"/>
            </a:endParaRPr>
          </a:p>
          <a:p>
            <a:pPr algn="just" marL="12700" marR="107950">
              <a:lnSpc>
                <a:spcPct val="135100"/>
              </a:lnSpc>
              <a:spcBef>
                <a:spcPts val="5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African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economies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often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source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externally</a:t>
            </a:r>
            <a:r>
              <a:rPr dirty="0" sz="12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because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regional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does not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exist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because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structured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visibility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across borders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remains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limited.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visibility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improves,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trade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flows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057E6"/>
                </a:solidFill>
                <a:latin typeface="Calibri"/>
                <a:cs typeface="Calibri"/>
              </a:rPr>
              <a:t>efficiently.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997570" y="4624666"/>
            <a:ext cx="894080" cy="289560"/>
            <a:chOff x="7997570" y="4624666"/>
            <a:chExt cx="894080" cy="289560"/>
          </a:xfrm>
        </p:grpSpPr>
        <p:sp>
          <p:nvSpPr>
            <p:cNvPr id="5" name="object 5" descr=""/>
            <p:cNvSpPr/>
            <p:nvPr/>
          </p:nvSpPr>
          <p:spPr>
            <a:xfrm>
              <a:off x="7997571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893953" y="144627"/>
                  </a:moveTo>
                  <a:lnTo>
                    <a:pt x="886574" y="98920"/>
                  </a:lnTo>
                  <a:lnTo>
                    <a:pt x="866038" y="59220"/>
                  </a:lnTo>
                  <a:lnTo>
                    <a:pt x="834720" y="27914"/>
                  </a:lnTo>
                  <a:lnTo>
                    <a:pt x="795007" y="7378"/>
                  </a:lnTo>
                  <a:lnTo>
                    <a:pt x="749300" y="0"/>
                  </a:lnTo>
                  <a:lnTo>
                    <a:pt x="144653" y="0"/>
                  </a:lnTo>
                  <a:lnTo>
                    <a:pt x="98933" y="7378"/>
                  </a:lnTo>
                  <a:lnTo>
                    <a:pt x="59220" y="27914"/>
                  </a:lnTo>
                  <a:lnTo>
                    <a:pt x="27901" y="59220"/>
                  </a:lnTo>
                  <a:lnTo>
                    <a:pt x="7366" y="98920"/>
                  </a:lnTo>
                  <a:lnTo>
                    <a:pt x="0" y="144627"/>
                  </a:lnTo>
                  <a:lnTo>
                    <a:pt x="7366" y="190347"/>
                  </a:lnTo>
                  <a:lnTo>
                    <a:pt x="27901" y="230060"/>
                  </a:lnTo>
                  <a:lnTo>
                    <a:pt x="59220" y="261366"/>
                  </a:lnTo>
                  <a:lnTo>
                    <a:pt x="98933" y="281901"/>
                  </a:lnTo>
                  <a:lnTo>
                    <a:pt x="144653" y="289267"/>
                  </a:lnTo>
                  <a:lnTo>
                    <a:pt x="749300" y="289267"/>
                  </a:lnTo>
                  <a:lnTo>
                    <a:pt x="795007" y="281901"/>
                  </a:lnTo>
                  <a:lnTo>
                    <a:pt x="834720" y="261366"/>
                  </a:lnTo>
                  <a:lnTo>
                    <a:pt x="866038" y="230060"/>
                  </a:lnTo>
                  <a:lnTo>
                    <a:pt x="886574" y="190347"/>
                  </a:lnTo>
                  <a:lnTo>
                    <a:pt x="893953" y="144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2001" y="4683569"/>
              <a:ext cx="171450" cy="17145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5001640" y="0"/>
            <a:ext cx="4142740" cy="4368165"/>
            <a:chOff x="5001640" y="0"/>
            <a:chExt cx="4142740" cy="436816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3900" y="463638"/>
              <a:ext cx="868730" cy="2263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4109" y="0"/>
              <a:ext cx="2929890" cy="299923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1640" y="1014730"/>
              <a:ext cx="3331337" cy="335334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38657" y="373507"/>
            <a:ext cx="24390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30" b="0">
                <a:latin typeface="Calibri"/>
                <a:cs typeface="Calibri"/>
              </a:rPr>
              <a:t>Africa’s</a:t>
            </a:r>
            <a:r>
              <a:rPr dirty="0" spc="-225" b="0">
                <a:latin typeface="Calibri"/>
                <a:cs typeface="Calibri"/>
              </a:rPr>
              <a:t> </a:t>
            </a:r>
            <a:r>
              <a:rPr dirty="0" spc="-145" b="0">
                <a:latin typeface="Calibri"/>
                <a:cs typeface="Calibri"/>
              </a:rPr>
              <a:t>Trade</a:t>
            </a:r>
            <a:r>
              <a:rPr dirty="0" spc="-180" b="0">
                <a:latin typeface="Calibri"/>
                <a:cs typeface="Calibri"/>
              </a:rPr>
              <a:t> </a:t>
            </a:r>
            <a:r>
              <a:rPr dirty="0" spc="-95" b="0">
                <a:solidFill>
                  <a:srgbClr val="0057E6"/>
                </a:solidFill>
                <a:latin typeface="Calibri"/>
                <a:cs typeface="Calibri"/>
              </a:rPr>
              <a:t>Paradox</a:t>
            </a:r>
          </a:p>
        </p:txBody>
      </p:sp>
      <p:sp>
        <p:nvSpPr>
          <p:cNvPr id="12" name="object 12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38100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0" y="4135767"/>
            <a:ext cx="1701800" cy="1007744"/>
            <a:chOff x="0" y="4135767"/>
            <a:chExt cx="1701800" cy="1007744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135767"/>
              <a:ext cx="996162" cy="1007733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316514"/>
              <a:ext cx="1701673" cy="826983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3970"/>
            <a:ext cx="9144000" cy="1005840"/>
          </a:xfrm>
          <a:custGeom>
            <a:avLst/>
            <a:gdLst/>
            <a:ahLst/>
            <a:cxnLst/>
            <a:rect l="l" t="t" r="r" b="b"/>
            <a:pathLst>
              <a:path w="9144000" h="1005840">
                <a:moveTo>
                  <a:pt x="9144000" y="0"/>
                </a:moveTo>
                <a:lnTo>
                  <a:pt x="0" y="0"/>
                </a:lnTo>
                <a:lnTo>
                  <a:pt x="0" y="1005839"/>
                </a:lnTo>
                <a:lnTo>
                  <a:pt x="9144000" y="1005839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51312" y="1339437"/>
            <a:ext cx="2060575" cy="1650364"/>
            <a:chOff x="251312" y="1339437"/>
            <a:chExt cx="2060575" cy="1650364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312" y="1339437"/>
              <a:ext cx="2059980" cy="165004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20040" y="1435608"/>
              <a:ext cx="1965960" cy="1492250"/>
            </a:xfrm>
            <a:custGeom>
              <a:avLst/>
              <a:gdLst/>
              <a:ahLst/>
              <a:cxnLst/>
              <a:rect l="l" t="t" r="r" b="b"/>
              <a:pathLst>
                <a:path w="1965960" h="1492250">
                  <a:moveTo>
                    <a:pt x="0" y="1491995"/>
                  </a:moveTo>
                  <a:lnTo>
                    <a:pt x="1965960" y="1491995"/>
                  </a:lnTo>
                  <a:lnTo>
                    <a:pt x="1965960" y="0"/>
                  </a:lnTo>
                  <a:lnTo>
                    <a:pt x="0" y="0"/>
                  </a:lnTo>
                  <a:lnTo>
                    <a:pt x="0" y="1491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20040" y="1371600"/>
              <a:ext cx="1965960" cy="64135"/>
            </a:xfrm>
            <a:custGeom>
              <a:avLst/>
              <a:gdLst/>
              <a:ahLst/>
              <a:cxnLst/>
              <a:rect l="l" t="t" r="r" b="b"/>
              <a:pathLst>
                <a:path w="1965960" h="64134">
                  <a:moveTo>
                    <a:pt x="1965960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965960" y="64008"/>
                  </a:lnTo>
                  <a:lnTo>
                    <a:pt x="1965960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20040" y="1684147"/>
            <a:ext cx="1965960" cy="993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0065">
              <a:lnSpc>
                <a:spcPct val="100000"/>
              </a:lnSpc>
              <a:spcBef>
                <a:spcPts val="105"/>
              </a:spcBef>
            </a:pPr>
            <a:r>
              <a:rPr dirty="0" sz="3200" spc="-10" b="1">
                <a:solidFill>
                  <a:srgbClr val="0057E6"/>
                </a:solidFill>
                <a:latin typeface="Calibri"/>
                <a:cs typeface="Calibri"/>
              </a:rPr>
              <a:t>$3.4T</a:t>
            </a:r>
            <a:endParaRPr sz="3200">
              <a:latin typeface="Calibri"/>
              <a:cs typeface="Calibri"/>
            </a:endParaRPr>
          </a:p>
          <a:p>
            <a:pPr marL="513080">
              <a:lnSpc>
                <a:spcPct val="100000"/>
              </a:lnSpc>
              <a:spcBef>
                <a:spcPts val="890"/>
              </a:spcBef>
            </a:pP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Combined</a:t>
            </a:r>
            <a:r>
              <a:rPr dirty="0" sz="12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65469"/>
                </a:solidFill>
                <a:latin typeface="Calibri"/>
                <a:cs typeface="Calibri"/>
              </a:rPr>
              <a:t>GDP</a:t>
            </a:r>
            <a:endParaRPr sz="1200">
              <a:latin typeface="Calibri"/>
              <a:cs typeface="Calibri"/>
            </a:endParaRPr>
          </a:p>
          <a:p>
            <a:pPr marL="444500">
              <a:lnSpc>
                <a:spcPct val="100000"/>
              </a:lnSpc>
            </a:pP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across</a:t>
            </a:r>
            <a:r>
              <a:rPr dirty="0" sz="12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54</a:t>
            </a:r>
            <a:r>
              <a:rPr dirty="0" sz="12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65469"/>
                </a:solidFill>
                <a:latin typeface="Calibri"/>
                <a:cs typeface="Calibri"/>
              </a:rPr>
              <a:t>nations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400152" y="1339437"/>
            <a:ext cx="2060575" cy="1650364"/>
            <a:chOff x="2400152" y="1339437"/>
            <a:chExt cx="2060575" cy="1650364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0152" y="1339437"/>
              <a:ext cx="2059980" cy="165004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468880" y="1435608"/>
              <a:ext cx="1965960" cy="1492250"/>
            </a:xfrm>
            <a:custGeom>
              <a:avLst/>
              <a:gdLst/>
              <a:ahLst/>
              <a:cxnLst/>
              <a:rect l="l" t="t" r="r" b="b"/>
              <a:pathLst>
                <a:path w="1965960" h="1492250">
                  <a:moveTo>
                    <a:pt x="0" y="1491995"/>
                  </a:moveTo>
                  <a:lnTo>
                    <a:pt x="1965960" y="1491995"/>
                  </a:lnTo>
                  <a:lnTo>
                    <a:pt x="1965960" y="0"/>
                  </a:lnTo>
                  <a:lnTo>
                    <a:pt x="0" y="0"/>
                  </a:lnTo>
                  <a:lnTo>
                    <a:pt x="0" y="1491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468880" y="1371600"/>
              <a:ext cx="1965960" cy="64135"/>
            </a:xfrm>
            <a:custGeom>
              <a:avLst/>
              <a:gdLst/>
              <a:ahLst/>
              <a:cxnLst/>
              <a:rect l="l" t="t" r="r" b="b"/>
              <a:pathLst>
                <a:path w="1965960" h="64134">
                  <a:moveTo>
                    <a:pt x="1965960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965960" y="64008"/>
                  </a:lnTo>
                  <a:lnTo>
                    <a:pt x="1965960" y="0"/>
                  </a:lnTo>
                  <a:close/>
                </a:path>
              </a:pathLst>
            </a:custGeom>
            <a:solidFill>
              <a:srgbClr val="009A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468879" y="1684147"/>
            <a:ext cx="1965960" cy="993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3200" spc="-20">
                <a:solidFill>
                  <a:srgbClr val="009AF3"/>
                </a:solidFill>
                <a:latin typeface="Calibri"/>
                <a:cs typeface="Calibri"/>
              </a:rPr>
              <a:t>1.4B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People</a:t>
            </a:r>
            <a:r>
              <a:rPr dirty="0" sz="1200" spc="-6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65469"/>
                </a:solidFill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the</a:t>
            </a:r>
            <a:r>
              <a:rPr dirty="0" sz="12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65469"/>
                </a:solidFill>
                <a:latin typeface="Calibri"/>
                <a:cs typeface="Calibri"/>
              </a:rPr>
              <a:t>continent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4548992" y="1339437"/>
            <a:ext cx="2060575" cy="1650364"/>
            <a:chOff x="4548992" y="1339437"/>
            <a:chExt cx="2060575" cy="1650364"/>
          </a:xfrm>
        </p:grpSpPr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8992" y="1339437"/>
              <a:ext cx="2059980" cy="1650046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617719" y="1435608"/>
              <a:ext cx="1965960" cy="1492250"/>
            </a:xfrm>
            <a:custGeom>
              <a:avLst/>
              <a:gdLst/>
              <a:ahLst/>
              <a:cxnLst/>
              <a:rect l="l" t="t" r="r" b="b"/>
              <a:pathLst>
                <a:path w="1965959" h="1492250">
                  <a:moveTo>
                    <a:pt x="0" y="1491995"/>
                  </a:moveTo>
                  <a:lnTo>
                    <a:pt x="1965960" y="1491995"/>
                  </a:lnTo>
                  <a:lnTo>
                    <a:pt x="1965960" y="0"/>
                  </a:lnTo>
                  <a:lnTo>
                    <a:pt x="0" y="0"/>
                  </a:lnTo>
                  <a:lnTo>
                    <a:pt x="0" y="1491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617719" y="1371600"/>
              <a:ext cx="1965960" cy="64135"/>
            </a:xfrm>
            <a:custGeom>
              <a:avLst/>
              <a:gdLst/>
              <a:ahLst/>
              <a:cxnLst/>
              <a:rect l="l" t="t" r="r" b="b"/>
              <a:pathLst>
                <a:path w="1965959" h="64134">
                  <a:moveTo>
                    <a:pt x="1965960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965960" y="64008"/>
                  </a:lnTo>
                  <a:lnTo>
                    <a:pt x="1965960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617720" y="1684147"/>
            <a:ext cx="1965960" cy="993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200" spc="-25" b="1">
                <a:solidFill>
                  <a:srgbClr val="0057E6"/>
                </a:solidFill>
                <a:latin typeface="Calibri"/>
                <a:cs typeface="Calibri"/>
              </a:rPr>
              <a:t>60%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90"/>
              </a:spcBef>
            </a:pPr>
            <a:r>
              <a:rPr dirty="0" sz="1200" spc="-10">
                <a:solidFill>
                  <a:srgbClr val="465469"/>
                </a:solidFill>
                <a:latin typeface="Calibri"/>
                <a:cs typeface="Calibri"/>
              </a:rPr>
              <a:t>Population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under</a:t>
            </a:r>
            <a:r>
              <a:rPr dirty="0" sz="12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65469"/>
                </a:solidFill>
                <a:latin typeface="Calibri"/>
                <a:cs typeface="Calibri"/>
              </a:rPr>
              <a:t>25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697832" y="1339437"/>
            <a:ext cx="2060575" cy="1650364"/>
            <a:chOff x="6697832" y="1339437"/>
            <a:chExt cx="2060575" cy="1650364"/>
          </a:xfrm>
        </p:grpSpPr>
        <p:pic>
          <p:nvPicPr>
            <p:cNvPr id="19" name="object 1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7832" y="1339437"/>
              <a:ext cx="2059980" cy="1650046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6766559" y="1435608"/>
              <a:ext cx="1965960" cy="1492250"/>
            </a:xfrm>
            <a:custGeom>
              <a:avLst/>
              <a:gdLst/>
              <a:ahLst/>
              <a:cxnLst/>
              <a:rect l="l" t="t" r="r" b="b"/>
              <a:pathLst>
                <a:path w="1965959" h="1492250">
                  <a:moveTo>
                    <a:pt x="0" y="1491995"/>
                  </a:moveTo>
                  <a:lnTo>
                    <a:pt x="1965959" y="1491995"/>
                  </a:lnTo>
                  <a:lnTo>
                    <a:pt x="1965959" y="0"/>
                  </a:lnTo>
                  <a:lnTo>
                    <a:pt x="0" y="0"/>
                  </a:lnTo>
                  <a:lnTo>
                    <a:pt x="0" y="1491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766559" y="1371600"/>
              <a:ext cx="1965960" cy="64135"/>
            </a:xfrm>
            <a:custGeom>
              <a:avLst/>
              <a:gdLst/>
              <a:ahLst/>
              <a:cxnLst/>
              <a:rect l="l" t="t" r="r" b="b"/>
              <a:pathLst>
                <a:path w="1965959" h="64134">
                  <a:moveTo>
                    <a:pt x="1965959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965959" y="64008"/>
                  </a:lnTo>
                  <a:lnTo>
                    <a:pt x="1965959" y="0"/>
                  </a:lnTo>
                  <a:close/>
                </a:path>
              </a:pathLst>
            </a:custGeom>
            <a:solidFill>
              <a:srgbClr val="009A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6766559" y="1626433"/>
            <a:ext cx="1965960" cy="114236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555"/>
              </a:spcBef>
            </a:pPr>
            <a:r>
              <a:rPr dirty="0" sz="3200" spc="-10" b="1">
                <a:solidFill>
                  <a:srgbClr val="009AF3"/>
                </a:solidFill>
                <a:latin typeface="Calibri"/>
                <a:cs typeface="Calibri"/>
              </a:rPr>
              <a:t>$450B</a:t>
            </a:r>
            <a:endParaRPr sz="3200">
              <a:latin typeface="Calibri"/>
              <a:cs typeface="Calibri"/>
            </a:endParaRPr>
          </a:p>
          <a:p>
            <a:pPr algn="ctr" marL="436245" marR="428625" indent="-635">
              <a:lnSpc>
                <a:spcPct val="100000"/>
              </a:lnSpc>
              <a:spcBef>
                <a:spcPts val="175"/>
              </a:spcBef>
            </a:pP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Annual</a:t>
            </a:r>
            <a:r>
              <a:rPr dirty="0" sz="12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65469"/>
                </a:solidFill>
                <a:latin typeface="Calibri"/>
                <a:cs typeface="Calibri"/>
              </a:rPr>
              <a:t>imports </a:t>
            </a: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much</a:t>
            </a:r>
            <a:r>
              <a:rPr dirty="0" sz="1200" spc="-4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65469"/>
                </a:solidFill>
                <a:latin typeface="Calibri"/>
                <a:cs typeface="Calibri"/>
              </a:rPr>
              <a:t>source</a:t>
            </a:r>
            <a:r>
              <a:rPr dirty="0" sz="12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65469"/>
                </a:solidFill>
                <a:latin typeface="Calibri"/>
                <a:cs typeface="Calibri"/>
              </a:rPr>
              <a:t>able </a:t>
            </a:r>
            <a:r>
              <a:rPr dirty="0" sz="1200" spc="-10">
                <a:solidFill>
                  <a:srgbClr val="465469"/>
                </a:solidFill>
                <a:latin typeface="Calibri"/>
                <a:cs typeface="Calibri"/>
              </a:rPr>
              <a:t>locally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345808" y="3261512"/>
            <a:ext cx="8366759" cy="1143635"/>
            <a:chOff x="345808" y="3261512"/>
            <a:chExt cx="8366759" cy="1143635"/>
          </a:xfrm>
        </p:grpSpPr>
        <p:sp>
          <p:nvSpPr>
            <p:cNvPr id="24" name="object 24" descr=""/>
            <p:cNvSpPr/>
            <p:nvPr/>
          </p:nvSpPr>
          <p:spPr>
            <a:xfrm>
              <a:off x="345808" y="3261512"/>
              <a:ext cx="8366759" cy="1143635"/>
            </a:xfrm>
            <a:custGeom>
              <a:avLst/>
              <a:gdLst/>
              <a:ahLst/>
              <a:cxnLst/>
              <a:rect l="l" t="t" r="r" b="b"/>
              <a:pathLst>
                <a:path w="8366759" h="1143635">
                  <a:moveTo>
                    <a:pt x="8366759" y="0"/>
                  </a:moveTo>
                  <a:lnTo>
                    <a:pt x="0" y="0"/>
                  </a:lnTo>
                  <a:lnTo>
                    <a:pt x="0" y="1143380"/>
                  </a:lnTo>
                  <a:lnTo>
                    <a:pt x="8366759" y="1143380"/>
                  </a:lnTo>
                  <a:lnTo>
                    <a:pt x="8366759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228" y="3525570"/>
              <a:ext cx="581685" cy="581685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345808" y="3261512"/>
            <a:ext cx="8366759" cy="11436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endParaRPr sz="1800">
              <a:latin typeface="Times New Roman"/>
              <a:cs typeface="Times New Roman"/>
            </a:endParaRPr>
          </a:p>
          <a:p>
            <a:pPr marL="123888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resources,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people,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demand.</a:t>
            </a:r>
            <a:endParaRPr sz="1800">
              <a:latin typeface="Calibri"/>
              <a:cs typeface="Calibri"/>
            </a:endParaRPr>
          </a:p>
          <a:p>
            <a:pPr marL="123888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lacks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infrastructure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connect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28" name="object 28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pic>
        <p:nvPicPr>
          <p:cNvPr id="30" name="object 3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43901" y="463638"/>
            <a:ext cx="868730" cy="226352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dirty="0" spc="-120"/>
              <a:t>The</a:t>
            </a:r>
            <a:r>
              <a:rPr dirty="0" spc="-270"/>
              <a:t> </a:t>
            </a:r>
            <a:r>
              <a:rPr dirty="0" spc="-140"/>
              <a:t>Scale</a:t>
            </a:r>
            <a:r>
              <a:rPr dirty="0" spc="-265"/>
              <a:t> </a:t>
            </a:r>
            <a:r>
              <a:rPr dirty="0" spc="-90"/>
              <a:t>of</a:t>
            </a:r>
            <a:r>
              <a:rPr dirty="0" spc="-290"/>
              <a:t> </a:t>
            </a:r>
            <a:r>
              <a:rPr dirty="0" spc="-120"/>
              <a:t>the</a:t>
            </a:r>
            <a:r>
              <a:rPr dirty="0" spc="-250"/>
              <a:t> </a:t>
            </a:r>
            <a:r>
              <a:rPr dirty="0" spc="-135">
                <a:solidFill>
                  <a:srgbClr val="0057E6"/>
                </a:solidFill>
              </a:rPr>
              <a:t>Opportunity</a:t>
            </a:r>
          </a:p>
        </p:txBody>
      </p:sp>
      <p:sp>
        <p:nvSpPr>
          <p:cNvPr id="32" name="object 32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38100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337820" y="4727092"/>
            <a:ext cx="432943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60"/>
              </a:lnSpc>
            </a:pPr>
            <a:r>
              <a:rPr dirty="0" sz="700">
                <a:latin typeface="Calibri"/>
                <a:cs typeface="Calibri"/>
              </a:rPr>
              <a:t>Sources: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World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Bank</a:t>
            </a:r>
            <a:r>
              <a:rPr dirty="0" sz="700" spc="-3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National</a:t>
            </a:r>
            <a:r>
              <a:rPr dirty="0" sz="700" spc="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Accounts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Data</a:t>
            </a:r>
            <a:r>
              <a:rPr dirty="0" sz="700" spc="-20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2024;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UN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Population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Division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2024;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UNCTAD</a:t>
            </a:r>
            <a:r>
              <a:rPr dirty="0" sz="700" spc="-2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Handbook </a:t>
            </a:r>
            <a:r>
              <a:rPr dirty="0" sz="700">
                <a:latin typeface="Calibri"/>
                <a:cs typeface="Calibri"/>
              </a:rPr>
              <a:t>of</a:t>
            </a:r>
            <a:r>
              <a:rPr dirty="0" sz="700" spc="-20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Statistics</a:t>
            </a:r>
            <a:r>
              <a:rPr dirty="0" sz="700" spc="5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2024.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50">
                <a:solidFill>
                  <a:srgbClr val="FFFFFF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852740" y="3711194"/>
            <a:ext cx="1291590" cy="1432560"/>
            <a:chOff x="7852740" y="3711194"/>
            <a:chExt cx="1291590" cy="14325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2740" y="4031591"/>
              <a:ext cx="1291260" cy="11119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23503" y="3711194"/>
              <a:ext cx="420497" cy="1036358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0" y="0"/>
            <a:ext cx="101600" cy="5143500"/>
          </a:xfrm>
          <a:custGeom>
            <a:avLst/>
            <a:gdLst/>
            <a:ahLst/>
            <a:cxnLst/>
            <a:rect l="l" t="t" r="r" b="b"/>
            <a:pathLst>
              <a:path w="101600" h="5143500">
                <a:moveTo>
                  <a:pt x="0" y="5143499"/>
                </a:moveTo>
                <a:lnTo>
                  <a:pt x="101339" y="5143499"/>
                </a:lnTo>
                <a:lnTo>
                  <a:pt x="10133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0057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068" y="1065152"/>
            <a:ext cx="2745709" cy="247141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365759" y="1097280"/>
            <a:ext cx="2651760" cy="2377440"/>
          </a:xfrm>
          <a:prstGeom prst="rect">
            <a:avLst/>
          </a:prstGeom>
          <a:solidFill>
            <a:srgbClr val="F5F7F9"/>
          </a:solidFill>
        </p:spPr>
        <p:txBody>
          <a:bodyPr wrap="square" lIns="0" tIns="2838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35"/>
              </a:spcBef>
            </a:pPr>
            <a:r>
              <a:rPr dirty="0" sz="4200" spc="-20" b="1">
                <a:solidFill>
                  <a:srgbClr val="0057E6"/>
                </a:solidFill>
                <a:latin typeface="Calibri"/>
                <a:cs typeface="Calibri"/>
              </a:rPr>
              <a:t>~15%</a:t>
            </a:r>
            <a:endParaRPr sz="4200">
              <a:latin typeface="Calibri"/>
              <a:cs typeface="Calibri"/>
            </a:endParaRPr>
          </a:p>
          <a:p>
            <a:pPr algn="ctr" marL="742315" marR="735965">
              <a:lnSpc>
                <a:spcPct val="100000"/>
              </a:lnSpc>
              <a:spcBef>
                <a:spcPts val="145"/>
              </a:spcBef>
            </a:pPr>
            <a:r>
              <a:rPr dirty="0" sz="1800" spc="-20">
                <a:solidFill>
                  <a:srgbClr val="0A1A3A"/>
                </a:solidFill>
                <a:latin typeface="Calibri"/>
                <a:cs typeface="Calibri"/>
              </a:rPr>
              <a:t>Intra-</a:t>
            </a:r>
            <a:r>
              <a:rPr dirty="0" sz="1800" spc="-10">
                <a:solidFill>
                  <a:srgbClr val="0A1A3A"/>
                </a:solidFill>
                <a:latin typeface="Calibri"/>
                <a:cs typeface="Calibri"/>
              </a:rPr>
              <a:t>African trade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7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vs.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60%</a:t>
            </a:r>
            <a:r>
              <a:rPr dirty="0" sz="1000" spc="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in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Asia-Pacific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vs.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67% in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Europe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7428" y="1065152"/>
            <a:ext cx="2745709" cy="2471413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3246120" y="1097280"/>
            <a:ext cx="2651760" cy="2377440"/>
          </a:xfrm>
          <a:prstGeom prst="rect">
            <a:avLst/>
          </a:prstGeom>
          <a:solidFill>
            <a:srgbClr val="F5F7F9"/>
          </a:solidFill>
        </p:spPr>
        <p:txBody>
          <a:bodyPr wrap="square" lIns="0" tIns="28384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235"/>
              </a:spcBef>
            </a:pPr>
            <a:r>
              <a:rPr dirty="0" sz="4200" spc="-20" b="1">
                <a:solidFill>
                  <a:srgbClr val="18C660"/>
                </a:solidFill>
                <a:latin typeface="Calibri"/>
                <a:cs typeface="Calibri"/>
              </a:rPr>
              <a:t>$33T</a:t>
            </a:r>
            <a:endParaRPr sz="4200">
              <a:latin typeface="Calibri"/>
              <a:cs typeface="Calibri"/>
            </a:endParaRPr>
          </a:p>
          <a:p>
            <a:pPr algn="ctr" marL="708025" marR="697865" indent="-2540">
              <a:lnSpc>
                <a:spcPct val="100000"/>
              </a:lnSpc>
              <a:spcBef>
                <a:spcPts val="145"/>
              </a:spcBef>
            </a:pPr>
            <a:r>
              <a:rPr dirty="0" sz="1800">
                <a:solidFill>
                  <a:srgbClr val="0A1A3A"/>
                </a:solidFill>
                <a:latin typeface="Calibri"/>
                <a:cs typeface="Calibri"/>
              </a:rPr>
              <a:t>Global</a:t>
            </a:r>
            <a:r>
              <a:rPr dirty="0" sz="1800" spc="-4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0A1A3A"/>
                </a:solidFill>
                <a:latin typeface="Calibri"/>
                <a:cs typeface="Calibri"/>
              </a:rPr>
              <a:t>trade </a:t>
            </a:r>
            <a:r>
              <a:rPr dirty="0" sz="1800">
                <a:solidFill>
                  <a:srgbClr val="0A1A3A"/>
                </a:solidFill>
                <a:latin typeface="Calibri"/>
                <a:cs typeface="Calibri"/>
              </a:rPr>
              <a:t>value</a:t>
            </a:r>
            <a:r>
              <a:rPr dirty="0" sz="1800" spc="-4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A1A3A"/>
                </a:solidFill>
                <a:latin typeface="Calibri"/>
                <a:cs typeface="Calibri"/>
              </a:rPr>
              <a:t>in</a:t>
            </a:r>
            <a:r>
              <a:rPr dirty="0" sz="18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0A1A3A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7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Africa</a:t>
            </a:r>
            <a:r>
              <a:rPr dirty="0" sz="1000" spc="-4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captures</a:t>
            </a:r>
            <a:r>
              <a:rPr dirty="0" sz="10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50">
                <a:solidFill>
                  <a:srgbClr val="465469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fraction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of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this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7788" y="1065152"/>
            <a:ext cx="2745709" cy="2471413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6126479" y="1097280"/>
            <a:ext cx="2651760" cy="2377440"/>
          </a:xfrm>
          <a:prstGeom prst="rect">
            <a:avLst/>
          </a:prstGeom>
          <a:solidFill>
            <a:srgbClr val="F5F7F9"/>
          </a:solidFill>
        </p:spPr>
        <p:txBody>
          <a:bodyPr wrap="square" lIns="0" tIns="28384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2235"/>
              </a:spcBef>
            </a:pPr>
            <a:r>
              <a:rPr dirty="0" sz="4200" spc="-10" b="1">
                <a:solidFill>
                  <a:srgbClr val="0057E6"/>
                </a:solidFill>
                <a:latin typeface="Calibri"/>
                <a:cs typeface="Calibri"/>
              </a:rPr>
              <a:t>$450B</a:t>
            </a:r>
            <a:endParaRPr sz="4200">
              <a:latin typeface="Calibri"/>
              <a:cs typeface="Calibri"/>
            </a:endParaRPr>
          </a:p>
          <a:p>
            <a:pPr algn="ctr" marL="645795" marR="635635">
              <a:lnSpc>
                <a:spcPct val="100000"/>
              </a:lnSpc>
              <a:spcBef>
                <a:spcPts val="145"/>
              </a:spcBef>
            </a:pPr>
            <a:r>
              <a:rPr dirty="0" sz="1800">
                <a:solidFill>
                  <a:srgbClr val="0A1A3A"/>
                </a:solidFill>
                <a:latin typeface="Calibri"/>
                <a:cs typeface="Calibri"/>
              </a:rPr>
              <a:t>Africa's</a:t>
            </a:r>
            <a:r>
              <a:rPr dirty="0" sz="1800" spc="-4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A1A3A"/>
                </a:solidFill>
                <a:latin typeface="Calibri"/>
                <a:cs typeface="Calibri"/>
              </a:rPr>
              <a:t>annual imports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7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Much</a:t>
            </a:r>
            <a:r>
              <a:rPr dirty="0" sz="1000" spc="-4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could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be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sourced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from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the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next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country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84759" y="3768344"/>
            <a:ext cx="61874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The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A1A3A"/>
                </a:solidFill>
                <a:latin typeface="Calibri"/>
                <a:cs typeface="Calibri"/>
              </a:rPr>
              <a:t>paradox</a:t>
            </a:r>
            <a:r>
              <a:rPr dirty="0" sz="1600" spc="-1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is</a:t>
            </a:r>
            <a:r>
              <a:rPr dirty="0" sz="1600" spc="-4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not</a:t>
            </a:r>
            <a:r>
              <a:rPr dirty="0" sz="1600" spc="-1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that</a:t>
            </a:r>
            <a:r>
              <a:rPr dirty="0" sz="1600" spc="-3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Africa</a:t>
            </a:r>
            <a:r>
              <a:rPr dirty="0" sz="1600" spc="-4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cannot</a:t>
            </a:r>
            <a:r>
              <a:rPr dirty="0" sz="1600" spc="-1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A1A3A"/>
                </a:solidFill>
                <a:latin typeface="Calibri"/>
                <a:cs typeface="Calibri"/>
              </a:rPr>
              <a:t>trade.</a:t>
            </a:r>
            <a:endParaRPr sz="1600">
              <a:latin typeface="Calibri"/>
              <a:cs typeface="Calibri"/>
            </a:endParaRPr>
          </a:p>
          <a:p>
            <a:pPr marL="58419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It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is</a:t>
            </a:r>
            <a:r>
              <a:rPr dirty="0" sz="1600" spc="-3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that</a:t>
            </a:r>
            <a:r>
              <a:rPr dirty="0" sz="1600" spc="-4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Africa</a:t>
            </a:r>
            <a:r>
              <a:rPr dirty="0" sz="1600" spc="-3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cannot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see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what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it</a:t>
            </a:r>
            <a:r>
              <a:rPr dirty="0" sz="1600" spc="-3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has,</a:t>
            </a:r>
            <a:r>
              <a:rPr dirty="0" sz="1600" spc="-3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what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it</a:t>
            </a:r>
            <a:r>
              <a:rPr dirty="0" sz="1600" spc="-2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needs,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or</a:t>
            </a:r>
            <a:r>
              <a:rPr dirty="0" sz="1600" spc="-1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who</a:t>
            </a:r>
            <a:r>
              <a:rPr dirty="0" sz="1600" spc="-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can</a:t>
            </a:r>
            <a:r>
              <a:rPr dirty="0" sz="1600" spc="-35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0A1A3A"/>
                </a:solidFill>
                <a:latin typeface="Calibri"/>
                <a:cs typeface="Calibri"/>
              </a:rPr>
              <a:t>supply</a:t>
            </a:r>
            <a:r>
              <a:rPr dirty="0" sz="1600" spc="-30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0A1A3A"/>
                </a:solidFill>
                <a:latin typeface="Calibri"/>
                <a:cs typeface="Calibri"/>
              </a:rPr>
              <a:t>it.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dirty="0" spc="-120">
                <a:solidFill>
                  <a:srgbClr val="0A1A3A"/>
                </a:solidFill>
              </a:rPr>
              <a:t>The</a:t>
            </a:r>
            <a:r>
              <a:rPr dirty="0" spc="-254">
                <a:solidFill>
                  <a:srgbClr val="0A1A3A"/>
                </a:solidFill>
              </a:rPr>
              <a:t> </a:t>
            </a:r>
            <a:r>
              <a:rPr dirty="0" spc="-175">
                <a:solidFill>
                  <a:srgbClr val="0A1A3A"/>
                </a:solidFill>
              </a:rPr>
              <a:t>Trade</a:t>
            </a:r>
            <a:r>
              <a:rPr dirty="0" spc="-254">
                <a:solidFill>
                  <a:srgbClr val="0A1A3A"/>
                </a:solidFill>
              </a:rPr>
              <a:t> </a:t>
            </a:r>
            <a:r>
              <a:rPr dirty="0" spc="-145">
                <a:solidFill>
                  <a:srgbClr val="0057E6"/>
                </a:solidFill>
              </a:rPr>
              <a:t>Paradox</a:t>
            </a:r>
          </a:p>
        </p:txBody>
      </p:sp>
      <p:sp>
        <p:nvSpPr>
          <p:cNvPr id="14" name="object 14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28575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62569" y="468502"/>
            <a:ext cx="850023" cy="221487"/>
          </a:xfrm>
          <a:prstGeom prst="rect">
            <a:avLst/>
          </a:prstGeom>
        </p:spPr>
      </p:pic>
      <p:grpSp>
        <p:nvGrpSpPr>
          <p:cNvPr id="16" name="object 16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17" name="object 17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393293" y="4729530"/>
            <a:ext cx="232410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60"/>
              </a:lnSpc>
            </a:pPr>
            <a:r>
              <a:rPr dirty="0" sz="700">
                <a:latin typeface="Calibri"/>
                <a:cs typeface="Calibri"/>
              </a:rPr>
              <a:t>Source:</a:t>
            </a:r>
            <a:r>
              <a:rPr dirty="0" sz="700" spc="-20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UNCTAD</a:t>
            </a:r>
            <a:r>
              <a:rPr dirty="0" sz="700" spc="-3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2024,</a:t>
            </a:r>
            <a:r>
              <a:rPr dirty="0" sz="700" spc="-2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Afreximbank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African</a:t>
            </a:r>
            <a:r>
              <a:rPr dirty="0" sz="700" spc="-3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Trade</a:t>
            </a:r>
            <a:r>
              <a:rPr dirty="0" sz="700" spc="-20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Report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2024.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50">
                <a:solidFill>
                  <a:srgbClr val="FFFFFF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88635"/>
            <a:ext cx="9143999" cy="548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9992" y="544945"/>
            <a:ext cx="424872" cy="286327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457200" y="914400"/>
            <a:ext cx="8229600" cy="1005840"/>
            <a:chOff x="457200" y="914400"/>
            <a:chExt cx="8229600" cy="1005840"/>
          </a:xfrm>
        </p:grpSpPr>
        <p:sp>
          <p:nvSpPr>
            <p:cNvPr id="5" name="object 5" descr=""/>
            <p:cNvSpPr/>
            <p:nvPr/>
          </p:nvSpPr>
          <p:spPr>
            <a:xfrm>
              <a:off x="457200" y="914400"/>
              <a:ext cx="8229600" cy="1005840"/>
            </a:xfrm>
            <a:custGeom>
              <a:avLst/>
              <a:gdLst/>
              <a:ahLst/>
              <a:cxnLst/>
              <a:rect l="l" t="t" r="r" b="b"/>
              <a:pathLst>
                <a:path w="8229600" h="1005839">
                  <a:moveTo>
                    <a:pt x="8229600" y="0"/>
                  </a:moveTo>
                  <a:lnTo>
                    <a:pt x="0" y="0"/>
                  </a:lnTo>
                  <a:lnTo>
                    <a:pt x="0" y="1005839"/>
                  </a:lnTo>
                  <a:lnTo>
                    <a:pt x="8229600" y="1005839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79" y="1204086"/>
              <a:ext cx="365760" cy="36576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457200" y="914400"/>
            <a:ext cx="8229600" cy="1005840"/>
          </a:xfrm>
          <a:prstGeom prst="rect">
            <a:avLst/>
          </a:prstGeom>
        </p:spPr>
        <p:txBody>
          <a:bodyPr wrap="square" lIns="0" tIns="163195" rIns="0" bIns="0" rtlCol="0" vert="horz">
            <a:spAutoFit/>
          </a:bodyPr>
          <a:lstStyle/>
          <a:p>
            <a:pPr marL="731520">
              <a:lnSpc>
                <a:spcPct val="100000"/>
              </a:lnSpc>
              <a:spcBef>
                <a:spcPts val="1285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r>
              <a:rPr dirty="0" sz="1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exists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invisible</a:t>
            </a:r>
            <a:endParaRPr sz="1400">
              <a:latin typeface="Calibri"/>
              <a:cs typeface="Calibri"/>
            </a:endParaRPr>
          </a:p>
          <a:p>
            <a:pPr marL="731520" marR="255904">
              <a:lnSpc>
                <a:spcPct val="100000"/>
              </a:lnSpc>
              <a:spcBef>
                <a:spcPts val="580"/>
              </a:spcBef>
            </a:pP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African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producers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manufacture</a:t>
            </a:r>
            <a:r>
              <a:rPr dirty="0" sz="8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goods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across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dozens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of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sectors.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But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no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structured,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 digital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record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of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what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is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available,</a:t>
            </a:r>
            <a:r>
              <a:rPr dirty="0" sz="800" spc="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in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what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quantity,</a:t>
            </a:r>
            <a:r>
              <a:rPr dirty="0" sz="800" spc="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at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what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quality,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 or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at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what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price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exists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at</a:t>
            </a:r>
            <a:r>
              <a:rPr dirty="0" sz="800" spc="50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the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national level.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In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West</a:t>
            </a:r>
            <a:r>
              <a:rPr dirty="0" sz="800" spc="-4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Africa,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regional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demand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served</a:t>
            </a:r>
            <a:r>
              <a:rPr dirty="0" sz="8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for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years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from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Europe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shifted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to</a:t>
            </a:r>
            <a:r>
              <a:rPr dirty="0" sz="8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intra-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regional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supply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once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that</a:t>
            </a:r>
            <a:r>
              <a:rPr dirty="0" sz="8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supply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became</a:t>
            </a:r>
            <a:r>
              <a:rPr dirty="0" sz="8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visible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credible.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The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market</a:t>
            </a:r>
            <a:r>
              <a:rPr dirty="0" sz="800" spc="50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corrected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itself. All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that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was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needed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was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to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remove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the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information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asymmetry.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57200" y="2103120"/>
            <a:ext cx="8229600" cy="1005840"/>
            <a:chOff x="457200" y="2103120"/>
            <a:chExt cx="8229600" cy="1005840"/>
          </a:xfrm>
        </p:grpSpPr>
        <p:sp>
          <p:nvSpPr>
            <p:cNvPr id="9" name="object 9" descr=""/>
            <p:cNvSpPr/>
            <p:nvPr/>
          </p:nvSpPr>
          <p:spPr>
            <a:xfrm>
              <a:off x="457200" y="2103120"/>
              <a:ext cx="8229600" cy="1005840"/>
            </a:xfrm>
            <a:custGeom>
              <a:avLst/>
              <a:gdLst/>
              <a:ahLst/>
              <a:cxnLst/>
              <a:rect l="l" t="t" r="r" b="b"/>
              <a:pathLst>
                <a:path w="8229600" h="1005839">
                  <a:moveTo>
                    <a:pt x="8229600" y="0"/>
                  </a:moveTo>
                  <a:lnTo>
                    <a:pt x="0" y="0"/>
                  </a:lnTo>
                  <a:lnTo>
                    <a:pt x="0" y="1005839"/>
                  </a:lnTo>
                  <a:lnTo>
                    <a:pt x="8229600" y="1005839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079" y="2449830"/>
              <a:ext cx="365760" cy="36576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57200" y="2103120"/>
            <a:ext cx="8229600" cy="100584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endParaRPr sz="1400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dirty="0" sz="14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exists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1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unstructured</a:t>
            </a:r>
            <a:endParaRPr sz="1400">
              <a:latin typeface="Calibri"/>
              <a:cs typeface="Calibri"/>
            </a:endParaRPr>
          </a:p>
          <a:p>
            <a:pPr marL="731520" marR="370205">
              <a:lnSpc>
                <a:spcPct val="100000"/>
              </a:lnSpc>
              <a:spcBef>
                <a:spcPts val="395"/>
              </a:spcBef>
            </a:pP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Manufacturers,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institutions,</a:t>
            </a:r>
            <a:r>
              <a:rPr dirty="0" sz="800" spc="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governments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import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billions</a:t>
            </a:r>
            <a:r>
              <a:rPr dirty="0" sz="8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in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goods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annually. But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this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demand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is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fragmented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across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informal</a:t>
            </a:r>
            <a:r>
              <a:rPr dirty="0" sz="800" spc="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channels,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brokers,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one-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off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relationships.</a:t>
            </a:r>
            <a:r>
              <a:rPr dirty="0" sz="800" spc="50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No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aggregated</a:t>
            </a:r>
            <a:r>
              <a:rPr dirty="0" sz="8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demand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signal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exists for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producers</a:t>
            </a:r>
            <a:r>
              <a:rPr dirty="0" sz="800" spc="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to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respond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to.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57200" y="3291840"/>
            <a:ext cx="8229600" cy="1005840"/>
            <a:chOff x="457200" y="3291840"/>
            <a:chExt cx="8229600" cy="1005840"/>
          </a:xfrm>
        </p:grpSpPr>
        <p:sp>
          <p:nvSpPr>
            <p:cNvPr id="13" name="object 13" descr=""/>
            <p:cNvSpPr/>
            <p:nvPr/>
          </p:nvSpPr>
          <p:spPr>
            <a:xfrm>
              <a:off x="457200" y="3291840"/>
              <a:ext cx="8229600" cy="1005840"/>
            </a:xfrm>
            <a:custGeom>
              <a:avLst/>
              <a:gdLst/>
              <a:ahLst/>
              <a:cxnLst/>
              <a:rect l="l" t="t" r="r" b="b"/>
              <a:pathLst>
                <a:path w="8229600" h="1005839">
                  <a:moveTo>
                    <a:pt x="8229600" y="0"/>
                  </a:moveTo>
                  <a:lnTo>
                    <a:pt x="0" y="0"/>
                  </a:lnTo>
                  <a:lnTo>
                    <a:pt x="0" y="1005840"/>
                  </a:lnTo>
                  <a:lnTo>
                    <a:pt x="8229600" y="100584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79" y="3611880"/>
              <a:ext cx="365760" cy="365759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457200" y="3291840"/>
            <a:ext cx="8229600" cy="1005840"/>
          </a:xfrm>
          <a:prstGeom prst="rect">
            <a:avLst/>
          </a:prstGeom>
        </p:spPr>
        <p:txBody>
          <a:bodyPr wrap="square" lIns="0" tIns="188595" rIns="0" bIns="0" rtlCol="0" vert="horz">
            <a:spAutoFit/>
          </a:bodyPr>
          <a:lstStyle/>
          <a:p>
            <a:pPr marL="731520">
              <a:lnSpc>
                <a:spcPct val="100000"/>
              </a:lnSpc>
              <a:spcBef>
                <a:spcPts val="1485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r>
              <a:rPr dirty="0" sz="14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exists</a:t>
            </a:r>
            <a:r>
              <a:rPr dirty="0" sz="1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1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hesitates</a:t>
            </a:r>
            <a:endParaRPr sz="1400">
              <a:latin typeface="Calibri"/>
              <a:cs typeface="Calibri"/>
            </a:endParaRPr>
          </a:p>
          <a:p>
            <a:pPr marL="731520" marR="495300">
              <a:lnSpc>
                <a:spcPct val="100000"/>
              </a:lnSpc>
              <a:spcBef>
                <a:spcPts val="385"/>
              </a:spcBef>
            </a:pP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Development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finance</a:t>
            </a:r>
            <a:r>
              <a:rPr dirty="0" sz="8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institutions</a:t>
            </a:r>
            <a:r>
              <a:rPr dirty="0" sz="8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private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equity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sit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on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billions earmarked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for</a:t>
            </a:r>
            <a:r>
              <a:rPr dirty="0" sz="8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African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trade.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But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without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verified supply chains,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transparent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trade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flows,</a:t>
            </a:r>
            <a:r>
              <a:rPr dirty="0" sz="8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traceable</a:t>
            </a:r>
            <a:r>
              <a:rPr dirty="0" sz="800" spc="50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settlement,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capital</a:t>
            </a:r>
            <a:r>
              <a:rPr dirty="0" sz="8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cannot</a:t>
            </a:r>
            <a:r>
              <a:rPr dirty="0" sz="8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deploy</a:t>
            </a:r>
            <a:r>
              <a:rPr dirty="0" sz="8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3A7CEC"/>
                </a:solidFill>
                <a:latin typeface="Calibri"/>
                <a:cs typeface="Calibri"/>
              </a:rPr>
              <a:t>at</a:t>
            </a:r>
            <a:r>
              <a:rPr dirty="0" sz="800" spc="-4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3A7CEC"/>
                </a:solidFill>
                <a:latin typeface="Calibri"/>
                <a:cs typeface="Calibri"/>
              </a:rPr>
              <a:t>scale.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62569" y="468502"/>
            <a:ext cx="850023" cy="221487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18" name="object 18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20" name="object 20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22225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20">
                <a:solidFill>
                  <a:srgbClr val="001242"/>
                </a:solidFill>
              </a:rPr>
              <a:t>The</a:t>
            </a:r>
            <a:r>
              <a:rPr dirty="0" spc="-240">
                <a:solidFill>
                  <a:srgbClr val="001242"/>
                </a:solidFill>
              </a:rPr>
              <a:t> </a:t>
            </a:r>
            <a:r>
              <a:rPr dirty="0" spc="-140">
                <a:solidFill>
                  <a:srgbClr val="001242"/>
                </a:solidFill>
              </a:rPr>
              <a:t>Real</a:t>
            </a:r>
            <a:r>
              <a:rPr dirty="0" spc="-245">
                <a:solidFill>
                  <a:srgbClr val="001242"/>
                </a:solidFill>
              </a:rPr>
              <a:t> </a:t>
            </a:r>
            <a:r>
              <a:rPr dirty="0" spc="-165">
                <a:solidFill>
                  <a:srgbClr val="001242"/>
                </a:solidFill>
              </a:rPr>
              <a:t>Constraint:</a:t>
            </a:r>
            <a:r>
              <a:rPr dirty="0" spc="-195">
                <a:solidFill>
                  <a:srgbClr val="001242"/>
                </a:solidFill>
              </a:rPr>
              <a:t> </a:t>
            </a:r>
            <a:r>
              <a:rPr dirty="0" spc="-130">
                <a:solidFill>
                  <a:srgbClr val="0057E6"/>
                </a:solidFill>
              </a:rPr>
              <a:t>Visibility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444500" y="4694478"/>
            <a:ext cx="521525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60"/>
              </a:lnSpc>
            </a:pP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Sources: UNCTAD</a:t>
            </a:r>
            <a:r>
              <a:rPr dirty="0" sz="7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Economic</a:t>
            </a:r>
            <a:r>
              <a:rPr dirty="0" sz="700" spc="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Development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in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Africa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Report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2023;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 Afreximbank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African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Trade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Report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2024;</a:t>
            </a:r>
            <a:r>
              <a:rPr dirty="0" sz="7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AfDB</a:t>
            </a:r>
            <a:r>
              <a:rPr dirty="0" sz="7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African</a:t>
            </a:r>
            <a:r>
              <a:rPr dirty="0" sz="7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Economic</a:t>
            </a:r>
            <a:r>
              <a:rPr dirty="0" sz="700" spc="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Outlook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2024.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146160" y="4726406"/>
            <a:ext cx="309245" cy="130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r>
              <a:rPr dirty="0" sz="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1005840"/>
            <a:chOff x="0" y="0"/>
            <a:chExt cx="9144000" cy="100584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1005840"/>
            </a:xfrm>
            <a:custGeom>
              <a:avLst/>
              <a:gdLst/>
              <a:ahLst/>
              <a:cxnLst/>
              <a:rect l="l" t="t" r="r" b="b"/>
              <a:pathLst>
                <a:path w="9144000" h="1005840">
                  <a:moveTo>
                    <a:pt x="9144000" y="0"/>
                  </a:moveTo>
                  <a:lnTo>
                    <a:pt x="0" y="0"/>
                  </a:lnTo>
                  <a:lnTo>
                    <a:pt x="0" y="1005839"/>
                  </a:lnTo>
                  <a:lnTo>
                    <a:pt x="9144000" y="100583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3901" y="463638"/>
              <a:ext cx="868730" cy="226352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535940" y="1249425"/>
            <a:ext cx="528066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When</a:t>
            </a:r>
            <a:r>
              <a:rPr dirty="0" sz="13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trade</a:t>
            </a:r>
            <a:r>
              <a:rPr dirty="0" sz="13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participants</a:t>
            </a:r>
            <a:r>
              <a:rPr dirty="0" sz="13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cannot</a:t>
            </a:r>
            <a:r>
              <a:rPr dirty="0" sz="13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see</a:t>
            </a:r>
            <a:r>
              <a:rPr dirty="0" sz="13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each</a:t>
            </a:r>
            <a:r>
              <a:rPr dirty="0" sz="13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 spc="-20">
                <a:solidFill>
                  <a:srgbClr val="465469"/>
                </a:solidFill>
                <a:latin typeface="Calibri"/>
                <a:cs typeface="Calibri"/>
              </a:rPr>
              <a:t>other,</a:t>
            </a:r>
            <a:r>
              <a:rPr dirty="0" sz="13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the</a:t>
            </a:r>
            <a:r>
              <a:rPr dirty="0" sz="1300" spc="-10">
                <a:solidFill>
                  <a:srgbClr val="465469"/>
                </a:solidFill>
                <a:latin typeface="Calibri"/>
                <a:cs typeface="Calibri"/>
              </a:rPr>
              <a:t> consequences</a:t>
            </a:r>
            <a:r>
              <a:rPr dirty="0" sz="13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65469"/>
                </a:solidFill>
                <a:latin typeface="Calibri"/>
                <a:cs typeface="Calibri"/>
              </a:rPr>
              <a:t>compound: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297105" y="1705138"/>
            <a:ext cx="4117340" cy="1374775"/>
            <a:chOff x="297105" y="1705138"/>
            <a:chExt cx="4117340" cy="137477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05" y="1705138"/>
              <a:ext cx="4117235" cy="137432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29768" y="1737360"/>
              <a:ext cx="3959860" cy="1280160"/>
            </a:xfrm>
            <a:custGeom>
              <a:avLst/>
              <a:gdLst/>
              <a:ahLst/>
              <a:cxnLst/>
              <a:rect l="l" t="t" r="r" b="b"/>
              <a:pathLst>
                <a:path w="3959860" h="1280160">
                  <a:moveTo>
                    <a:pt x="0" y="1280159"/>
                  </a:moveTo>
                  <a:lnTo>
                    <a:pt x="3959352" y="1280159"/>
                  </a:lnTo>
                  <a:lnTo>
                    <a:pt x="3959352" y="0"/>
                  </a:lnTo>
                  <a:lnTo>
                    <a:pt x="0" y="0"/>
                  </a:lnTo>
                  <a:lnTo>
                    <a:pt x="0" y="1280159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5759" y="1737360"/>
              <a:ext cx="64135" cy="1280160"/>
            </a:xfrm>
            <a:custGeom>
              <a:avLst/>
              <a:gdLst/>
              <a:ahLst/>
              <a:cxnLst/>
              <a:rect l="l" t="t" r="r" b="b"/>
              <a:pathLst>
                <a:path w="64134" h="1280160">
                  <a:moveTo>
                    <a:pt x="64008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64008" y="1280159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315" y="1979803"/>
              <a:ext cx="274320" cy="274319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1153464" y="1994738"/>
            <a:ext cx="21005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001242"/>
                </a:solidFill>
                <a:latin typeface="Calibri"/>
                <a:cs typeface="Calibri"/>
              </a:rPr>
              <a:t>Persistent</a:t>
            </a:r>
            <a:r>
              <a:rPr dirty="0" sz="1300" spc="-40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1242"/>
                </a:solidFill>
                <a:latin typeface="Calibri"/>
                <a:cs typeface="Calibri"/>
              </a:rPr>
              <a:t>Import</a:t>
            </a:r>
            <a:r>
              <a:rPr dirty="0" sz="1300" spc="-15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1242"/>
                </a:solidFill>
                <a:latin typeface="Calibri"/>
                <a:cs typeface="Calibri"/>
              </a:rPr>
              <a:t>Dependency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87704" y="2350465"/>
            <a:ext cx="3332479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In</a:t>
            </a:r>
            <a:r>
              <a:rPr dirty="0" sz="1000" spc="-4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many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cases,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goods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sourced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externally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could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also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be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supplied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regionally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—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creating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an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opportunity</a:t>
            </a:r>
            <a:r>
              <a:rPr dirty="0" sz="10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to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strengthen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intra-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African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trade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while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maintaining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global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trade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partnerships.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4594785" y="1705138"/>
            <a:ext cx="4117340" cy="1374775"/>
            <a:chOff x="4594785" y="1705138"/>
            <a:chExt cx="4117340" cy="1374775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4785" y="1705138"/>
              <a:ext cx="4117235" cy="137432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727447" y="1737360"/>
              <a:ext cx="3959860" cy="1280160"/>
            </a:xfrm>
            <a:custGeom>
              <a:avLst/>
              <a:gdLst/>
              <a:ahLst/>
              <a:cxnLst/>
              <a:rect l="l" t="t" r="r" b="b"/>
              <a:pathLst>
                <a:path w="3959859" h="1280160">
                  <a:moveTo>
                    <a:pt x="0" y="1280159"/>
                  </a:moveTo>
                  <a:lnTo>
                    <a:pt x="3959352" y="1280159"/>
                  </a:lnTo>
                  <a:lnTo>
                    <a:pt x="3959352" y="0"/>
                  </a:lnTo>
                  <a:lnTo>
                    <a:pt x="0" y="0"/>
                  </a:lnTo>
                  <a:lnTo>
                    <a:pt x="0" y="1280159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663439" y="1737360"/>
              <a:ext cx="64135" cy="1280160"/>
            </a:xfrm>
            <a:custGeom>
              <a:avLst/>
              <a:gdLst/>
              <a:ahLst/>
              <a:cxnLst/>
              <a:rect l="l" t="t" r="r" b="b"/>
              <a:pathLst>
                <a:path w="64135" h="1280160">
                  <a:moveTo>
                    <a:pt x="64008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64008" y="1280159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0640" y="1971421"/>
              <a:ext cx="274320" cy="274319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5108828" y="1986787"/>
            <a:ext cx="3093720" cy="774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846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001242"/>
                </a:solidFill>
                <a:latin typeface="Calibri"/>
                <a:cs typeface="Calibri"/>
              </a:rPr>
              <a:t>Fragmented </a:t>
            </a:r>
            <a:r>
              <a:rPr dirty="0" sz="1300" b="1">
                <a:solidFill>
                  <a:srgbClr val="001242"/>
                </a:solidFill>
                <a:latin typeface="Calibri"/>
                <a:cs typeface="Calibri"/>
              </a:rPr>
              <a:t>Supply</a:t>
            </a:r>
            <a:r>
              <a:rPr dirty="0" sz="1300" spc="-15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1242"/>
                </a:solidFill>
                <a:latin typeface="Calibri"/>
                <a:cs typeface="Calibri"/>
              </a:rPr>
              <a:t>Chains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3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Without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structured</a:t>
            </a:r>
            <a:r>
              <a:rPr dirty="0" sz="10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digital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supply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visibility,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supply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chains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remain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informal,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unreliable,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and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resistant to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finance.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Goods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move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through</a:t>
            </a:r>
            <a:r>
              <a:rPr dirty="0" sz="10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opaque</a:t>
            </a:r>
            <a:r>
              <a:rPr dirty="0" sz="1000" spc="-4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broker</a:t>
            </a:r>
            <a:r>
              <a:rPr dirty="0" sz="10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networks.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297105" y="3213923"/>
            <a:ext cx="4117340" cy="1374775"/>
            <a:chOff x="297105" y="3213923"/>
            <a:chExt cx="4117340" cy="1374775"/>
          </a:xfrm>
        </p:grpSpPr>
        <p:pic>
          <p:nvPicPr>
            <p:cNvPr id="20" name="object 2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05" y="3213923"/>
              <a:ext cx="4117235" cy="1374321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429768" y="3246119"/>
              <a:ext cx="3959860" cy="1280160"/>
            </a:xfrm>
            <a:custGeom>
              <a:avLst/>
              <a:gdLst/>
              <a:ahLst/>
              <a:cxnLst/>
              <a:rect l="l" t="t" r="r" b="b"/>
              <a:pathLst>
                <a:path w="3959860" h="1280160">
                  <a:moveTo>
                    <a:pt x="0" y="1280160"/>
                  </a:moveTo>
                  <a:lnTo>
                    <a:pt x="3959352" y="1280160"/>
                  </a:lnTo>
                  <a:lnTo>
                    <a:pt x="3959352" y="0"/>
                  </a:lnTo>
                  <a:lnTo>
                    <a:pt x="0" y="0"/>
                  </a:lnTo>
                  <a:lnTo>
                    <a:pt x="0" y="128016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65759" y="3246119"/>
              <a:ext cx="64135" cy="1280160"/>
            </a:xfrm>
            <a:custGeom>
              <a:avLst/>
              <a:gdLst/>
              <a:ahLst/>
              <a:cxnLst/>
              <a:rect l="l" t="t" r="r" b="b"/>
              <a:pathLst>
                <a:path w="64134" h="1280160">
                  <a:moveTo>
                    <a:pt x="64008" y="0"/>
                  </a:moveTo>
                  <a:lnTo>
                    <a:pt x="0" y="0"/>
                  </a:lnTo>
                  <a:lnTo>
                    <a:pt x="0" y="1280160"/>
                  </a:lnTo>
                  <a:lnTo>
                    <a:pt x="64008" y="1280160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1921" y="3337559"/>
              <a:ext cx="274320" cy="274319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787704" y="3353180"/>
            <a:ext cx="3100705" cy="935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0205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1242"/>
                </a:solidFill>
                <a:latin typeface="Calibri"/>
                <a:cs typeface="Calibri"/>
              </a:rPr>
              <a:t>Capital</a:t>
            </a:r>
            <a:r>
              <a:rPr dirty="0" sz="1300" spc="-30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1242"/>
                </a:solidFill>
                <a:latin typeface="Calibri"/>
                <a:cs typeface="Calibri"/>
              </a:rPr>
              <a:t>Flight</a:t>
            </a:r>
            <a:r>
              <a:rPr dirty="0" sz="1300" spc="-25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1242"/>
                </a:solidFill>
                <a:latin typeface="Calibri"/>
                <a:cs typeface="Calibri"/>
              </a:rPr>
              <a:t>&amp;</a:t>
            </a:r>
            <a:r>
              <a:rPr dirty="0" sz="1300" spc="-45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1242"/>
                </a:solidFill>
                <a:latin typeface="Calibri"/>
                <a:cs typeface="Calibri"/>
              </a:rPr>
              <a:t>Missed</a:t>
            </a:r>
            <a:r>
              <a:rPr dirty="0" sz="1300" spc="-40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01242"/>
                </a:solidFill>
                <a:latin typeface="Calibri"/>
                <a:cs typeface="Calibri"/>
              </a:rPr>
              <a:t>FDI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805"/>
              </a:spcBef>
            </a:pPr>
            <a:r>
              <a:rPr dirty="0" sz="1000">
                <a:latin typeface="Calibri"/>
                <a:cs typeface="Calibri"/>
              </a:rPr>
              <a:t>Foreign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direct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investment requires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transparency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and</a:t>
            </a:r>
            <a:r>
              <a:rPr dirty="0" sz="1000" spc="-10">
                <a:latin typeface="Calibri"/>
                <a:cs typeface="Calibri"/>
              </a:rPr>
              <a:t> predictable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trade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flows.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When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supply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chains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become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visible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verifiable, </a:t>
            </a:r>
            <a:r>
              <a:rPr dirty="0" sz="1000">
                <a:latin typeface="Calibri"/>
                <a:cs typeface="Calibri"/>
              </a:rPr>
              <a:t>capital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can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deploy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with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greater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confidence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scale.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594785" y="3213923"/>
            <a:ext cx="4117340" cy="1374775"/>
            <a:chOff x="4594785" y="3213923"/>
            <a:chExt cx="4117340" cy="1374775"/>
          </a:xfrm>
        </p:grpSpPr>
        <p:pic>
          <p:nvPicPr>
            <p:cNvPr id="26" name="object 2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4785" y="3213923"/>
              <a:ext cx="4117235" cy="1374321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4727447" y="3246119"/>
              <a:ext cx="3959860" cy="1280160"/>
            </a:xfrm>
            <a:custGeom>
              <a:avLst/>
              <a:gdLst/>
              <a:ahLst/>
              <a:cxnLst/>
              <a:rect l="l" t="t" r="r" b="b"/>
              <a:pathLst>
                <a:path w="3959859" h="1280160">
                  <a:moveTo>
                    <a:pt x="0" y="1280160"/>
                  </a:moveTo>
                  <a:lnTo>
                    <a:pt x="3959352" y="1280160"/>
                  </a:lnTo>
                  <a:lnTo>
                    <a:pt x="3959352" y="0"/>
                  </a:lnTo>
                  <a:lnTo>
                    <a:pt x="0" y="0"/>
                  </a:lnTo>
                  <a:lnTo>
                    <a:pt x="0" y="128016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663439" y="3246119"/>
              <a:ext cx="64135" cy="1280160"/>
            </a:xfrm>
            <a:custGeom>
              <a:avLst/>
              <a:gdLst/>
              <a:ahLst/>
              <a:cxnLst/>
              <a:rect l="l" t="t" r="r" b="b"/>
              <a:pathLst>
                <a:path w="64135" h="1280160">
                  <a:moveTo>
                    <a:pt x="64008" y="0"/>
                  </a:moveTo>
                  <a:lnTo>
                    <a:pt x="0" y="0"/>
                  </a:lnTo>
                  <a:lnTo>
                    <a:pt x="0" y="1280160"/>
                  </a:lnTo>
                  <a:lnTo>
                    <a:pt x="64008" y="1280160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0640" y="3312540"/>
              <a:ext cx="274320" cy="274319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5474589" y="3328161"/>
            <a:ext cx="16236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001242"/>
                </a:solidFill>
                <a:latin typeface="Calibri"/>
                <a:cs typeface="Calibri"/>
              </a:rPr>
              <a:t>Industrialization</a:t>
            </a:r>
            <a:r>
              <a:rPr dirty="0" sz="1300" spc="35" b="1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1242"/>
                </a:solidFill>
                <a:latin typeface="Calibri"/>
                <a:cs typeface="Calibri"/>
              </a:rPr>
              <a:t>Delays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5108828" y="3729990"/>
            <a:ext cx="3003550" cy="481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You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cannot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industrialize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what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you</a:t>
            </a:r>
            <a:r>
              <a:rPr dirty="0" sz="10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cannot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see. Local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value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addition,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processing,</a:t>
            </a:r>
            <a:r>
              <a:rPr dirty="0" sz="1000" spc="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and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 manufacturing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stall when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inputs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are</a:t>
            </a:r>
            <a:r>
              <a:rPr dirty="0" sz="10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sourced</a:t>
            </a:r>
            <a:r>
              <a:rPr dirty="0" sz="1000" spc="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internationally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by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default.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44500" y="4800091"/>
            <a:ext cx="454152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latin typeface="Calibri"/>
                <a:cs typeface="Calibri"/>
              </a:rPr>
              <a:t>Sources:</a:t>
            </a:r>
            <a:r>
              <a:rPr dirty="0" sz="700" spc="5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Afreximbank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African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Trade Report</a:t>
            </a:r>
            <a:r>
              <a:rPr dirty="0" sz="700" spc="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2024;</a:t>
            </a:r>
            <a:r>
              <a:rPr dirty="0" sz="700" spc="-1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UNCTAD</a:t>
            </a:r>
            <a:r>
              <a:rPr dirty="0" sz="700" spc="-10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World</a:t>
            </a:r>
            <a:r>
              <a:rPr dirty="0" sz="700" spc="1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Investment</a:t>
            </a:r>
            <a:r>
              <a:rPr dirty="0" sz="700" spc="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Report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2024;</a:t>
            </a:r>
            <a:r>
              <a:rPr dirty="0" sz="700" spc="-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AfDB</a:t>
            </a:r>
            <a:r>
              <a:rPr dirty="0" sz="700" spc="-4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Industrialize</a:t>
            </a:r>
            <a:r>
              <a:rPr dirty="0" sz="700" spc="25">
                <a:latin typeface="Calibri"/>
                <a:cs typeface="Calibri"/>
              </a:rPr>
              <a:t> </a:t>
            </a:r>
            <a:r>
              <a:rPr dirty="0" sz="700">
                <a:latin typeface="Calibri"/>
                <a:cs typeface="Calibri"/>
              </a:rPr>
              <a:t>Africa</a:t>
            </a:r>
            <a:r>
              <a:rPr dirty="0" sz="700" spc="20">
                <a:latin typeface="Calibri"/>
                <a:cs typeface="Calibri"/>
              </a:rPr>
              <a:t> </a:t>
            </a:r>
            <a:r>
              <a:rPr dirty="0" sz="700" spc="-10">
                <a:latin typeface="Calibri"/>
                <a:cs typeface="Calibri"/>
              </a:rPr>
              <a:t>Strategy.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3" name="object 33" descr=""/>
          <p:cNvSpPr/>
          <p:nvPr/>
        </p:nvSpPr>
        <p:spPr>
          <a:xfrm>
            <a:off x="7972425" y="4624666"/>
            <a:ext cx="894080" cy="289560"/>
          </a:xfrm>
          <a:custGeom>
            <a:avLst/>
            <a:gdLst/>
            <a:ahLst/>
            <a:cxnLst/>
            <a:rect l="l" t="t" r="r" b="b"/>
            <a:pathLst>
              <a:path w="894079" h="289560">
                <a:moveTo>
                  <a:pt x="749300" y="0"/>
                </a:moveTo>
                <a:lnTo>
                  <a:pt x="144652" y="0"/>
                </a:lnTo>
                <a:lnTo>
                  <a:pt x="98934" y="7373"/>
                </a:lnTo>
                <a:lnTo>
                  <a:pt x="59225" y="27906"/>
                </a:lnTo>
                <a:lnTo>
                  <a:pt x="27911" y="59214"/>
                </a:lnTo>
                <a:lnTo>
                  <a:pt x="7375" y="98916"/>
                </a:lnTo>
                <a:lnTo>
                  <a:pt x="0" y="144627"/>
                </a:lnTo>
                <a:lnTo>
                  <a:pt x="7375" y="190345"/>
                </a:lnTo>
                <a:lnTo>
                  <a:pt x="27911" y="230050"/>
                </a:lnTo>
                <a:lnTo>
                  <a:pt x="59225" y="261360"/>
                </a:lnTo>
                <a:lnTo>
                  <a:pt x="98934" y="281894"/>
                </a:lnTo>
                <a:lnTo>
                  <a:pt x="144652" y="289267"/>
                </a:lnTo>
                <a:lnTo>
                  <a:pt x="749300" y="289267"/>
                </a:lnTo>
                <a:lnTo>
                  <a:pt x="795018" y="281894"/>
                </a:lnTo>
                <a:lnTo>
                  <a:pt x="834727" y="261360"/>
                </a:lnTo>
                <a:lnTo>
                  <a:pt x="866041" y="230050"/>
                </a:lnTo>
                <a:lnTo>
                  <a:pt x="886577" y="190345"/>
                </a:lnTo>
                <a:lnTo>
                  <a:pt x="893952" y="144627"/>
                </a:lnTo>
                <a:lnTo>
                  <a:pt x="886577" y="98916"/>
                </a:lnTo>
                <a:lnTo>
                  <a:pt x="866041" y="59214"/>
                </a:lnTo>
                <a:lnTo>
                  <a:pt x="834727" y="27906"/>
                </a:lnTo>
                <a:lnTo>
                  <a:pt x="795018" y="7373"/>
                </a:lnTo>
                <a:lnTo>
                  <a:pt x="749300" y="0"/>
                </a:lnTo>
                <a:close/>
              </a:path>
            </a:pathLst>
          </a:custGeom>
          <a:solidFill>
            <a:srgbClr val="011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"/>
          <p:cNvSpPr txBox="1"/>
          <p:nvPr/>
        </p:nvSpPr>
        <p:spPr>
          <a:xfrm>
            <a:off x="8146160" y="4700117"/>
            <a:ext cx="30924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r>
              <a:rPr dirty="0" sz="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5" name="object 3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26856" y="4683569"/>
            <a:ext cx="171450" cy="171450"/>
          </a:xfrm>
          <a:prstGeom prst="rect">
            <a:avLst/>
          </a:prstGeom>
        </p:spPr>
      </p:pic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dirty="0" spc="-120"/>
              <a:t>The</a:t>
            </a:r>
            <a:r>
              <a:rPr dirty="0" spc="-270"/>
              <a:t> </a:t>
            </a:r>
            <a:r>
              <a:rPr dirty="0" spc="-135"/>
              <a:t>cost</a:t>
            </a:r>
            <a:r>
              <a:rPr dirty="0" spc="-275"/>
              <a:t> </a:t>
            </a:r>
            <a:r>
              <a:rPr dirty="0" spc="-90"/>
              <a:t>of</a:t>
            </a:r>
            <a:r>
              <a:rPr dirty="0" spc="-290"/>
              <a:t> </a:t>
            </a:r>
            <a:r>
              <a:rPr dirty="0" spc="-120"/>
              <a:t>the</a:t>
            </a:r>
            <a:r>
              <a:rPr dirty="0" spc="-250"/>
              <a:t> </a:t>
            </a:r>
            <a:r>
              <a:rPr dirty="0" spc="-140">
                <a:solidFill>
                  <a:srgbClr val="0057E6"/>
                </a:solidFill>
              </a:rPr>
              <a:t>Invisibility</a:t>
            </a:r>
          </a:p>
        </p:txBody>
      </p:sp>
      <p:sp>
        <p:nvSpPr>
          <p:cNvPr id="37" name="object 37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38100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8103" y="3954132"/>
            <a:ext cx="1314577" cy="3426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7689" y="1859102"/>
            <a:ext cx="5466715" cy="12071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5400"/>
              <a:t>W</a:t>
            </a:r>
            <a:r>
              <a:rPr dirty="0" u="sng" sz="5400">
                <a:uFill>
                  <a:solidFill>
                    <a:srgbClr val="0057E6"/>
                  </a:solidFill>
                </a:uFill>
              </a:rPr>
              <a:t>hat</a:t>
            </a:r>
            <a:r>
              <a:rPr dirty="0" u="sng" sz="5400" spc="-105">
                <a:uFill>
                  <a:solidFill>
                    <a:srgbClr val="0057E6"/>
                  </a:solidFill>
                </a:uFill>
              </a:rPr>
              <a:t> </a:t>
            </a:r>
            <a:r>
              <a:rPr dirty="0" u="sng" sz="5400">
                <a:uFill>
                  <a:solidFill>
                    <a:srgbClr val="0057E6"/>
                  </a:solidFill>
                </a:uFill>
              </a:rPr>
              <a:t>Must</a:t>
            </a:r>
            <a:r>
              <a:rPr dirty="0" u="sng" sz="5400" spc="-105">
                <a:uFill>
                  <a:solidFill>
                    <a:srgbClr val="0057E6"/>
                  </a:solidFill>
                </a:uFill>
              </a:rPr>
              <a:t> </a:t>
            </a:r>
            <a:r>
              <a:rPr dirty="0" u="sng" sz="5400" spc="-10">
                <a:uFill>
                  <a:solidFill>
                    <a:srgbClr val="0057E6"/>
                  </a:solidFill>
                </a:uFill>
              </a:rPr>
              <a:t>Chan</a:t>
            </a:r>
            <a:r>
              <a:rPr dirty="0" sz="5400" spc="-10"/>
              <a:t>ge</a:t>
            </a:r>
            <a:endParaRPr sz="5400"/>
          </a:p>
          <a:p>
            <a:pPr algn="ctr">
              <a:lnSpc>
                <a:spcPct val="100000"/>
              </a:lnSpc>
              <a:spcBef>
                <a:spcPts val="1140"/>
              </a:spcBef>
            </a:pPr>
            <a:r>
              <a:rPr dirty="0" sz="1400" b="0">
                <a:latin typeface="Calibri"/>
                <a:cs typeface="Calibri"/>
              </a:rPr>
              <a:t>From</a:t>
            </a:r>
            <a:r>
              <a:rPr dirty="0" sz="1400" spc="-55" b="0">
                <a:latin typeface="Calibri"/>
                <a:cs typeface="Calibri"/>
              </a:rPr>
              <a:t> </a:t>
            </a:r>
            <a:r>
              <a:rPr dirty="0" sz="1400" b="0">
                <a:latin typeface="Calibri"/>
                <a:cs typeface="Calibri"/>
              </a:rPr>
              <a:t>policy</a:t>
            </a:r>
            <a:r>
              <a:rPr dirty="0" sz="1400" spc="-30" b="0">
                <a:latin typeface="Calibri"/>
                <a:cs typeface="Calibri"/>
              </a:rPr>
              <a:t> </a:t>
            </a:r>
            <a:r>
              <a:rPr dirty="0" sz="1400" spc="-10" b="0">
                <a:latin typeface="Calibri"/>
                <a:cs typeface="Calibri"/>
              </a:rPr>
              <a:t>frameworks</a:t>
            </a:r>
            <a:r>
              <a:rPr dirty="0" sz="1400" spc="-50" b="0">
                <a:latin typeface="Calibri"/>
                <a:cs typeface="Calibri"/>
              </a:rPr>
              <a:t> </a:t>
            </a:r>
            <a:r>
              <a:rPr dirty="0" sz="1400" b="0">
                <a:latin typeface="Calibri"/>
                <a:cs typeface="Calibri"/>
              </a:rPr>
              <a:t>to</a:t>
            </a:r>
            <a:r>
              <a:rPr dirty="0" sz="1400" spc="-25" b="0">
                <a:latin typeface="Calibri"/>
                <a:cs typeface="Calibri"/>
              </a:rPr>
              <a:t> </a:t>
            </a:r>
            <a:r>
              <a:rPr dirty="0" sz="1400" b="0">
                <a:latin typeface="Calibri"/>
                <a:cs typeface="Calibri"/>
              </a:rPr>
              <a:t>digital</a:t>
            </a:r>
            <a:r>
              <a:rPr dirty="0" sz="1400" spc="-20" b="0">
                <a:latin typeface="Calibri"/>
                <a:cs typeface="Calibri"/>
              </a:rPr>
              <a:t> </a:t>
            </a:r>
            <a:r>
              <a:rPr dirty="0" sz="1400" spc="-10" b="0">
                <a:latin typeface="Calibri"/>
                <a:cs typeface="Calibri"/>
              </a:rPr>
              <a:t>execution infrastructure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0536" y="3652456"/>
              <a:ext cx="2053463" cy="149104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8980" y="3097148"/>
              <a:ext cx="795020" cy="179609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628775" cy="139928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2280" y="0"/>
              <a:ext cx="2207780" cy="10794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260985" rIns="0" bIns="0" rtlCol="0" vert="horz">
            <a:spAutoFit/>
          </a:bodyPr>
          <a:lstStyle/>
          <a:p>
            <a:pPr marL="191770">
              <a:lnSpc>
                <a:spcPct val="100000"/>
              </a:lnSpc>
              <a:spcBef>
                <a:spcPts val="2055"/>
              </a:spcBef>
            </a:pPr>
            <a:r>
              <a:rPr dirty="0"/>
              <a:t>What</a:t>
            </a:r>
            <a:r>
              <a:rPr dirty="0" spc="-60"/>
              <a:t> </a:t>
            </a:r>
            <a:r>
              <a:rPr dirty="0"/>
              <a:t>Africa</a:t>
            </a:r>
            <a:r>
              <a:rPr dirty="0" spc="-50"/>
              <a:t> </a:t>
            </a:r>
            <a:r>
              <a:rPr dirty="0"/>
              <a:t>Has</a:t>
            </a:r>
            <a:r>
              <a:rPr dirty="0" spc="-45"/>
              <a:t> </a:t>
            </a:r>
            <a:r>
              <a:rPr dirty="0" spc="-20"/>
              <a:t>Built</a:t>
            </a:r>
          </a:p>
          <a:p>
            <a:pPr marL="548640" marR="934085">
              <a:lnSpc>
                <a:spcPts val="2890"/>
              </a:lnSpc>
              <a:spcBef>
                <a:spcPts val="125"/>
              </a:spcBef>
            </a:pPr>
            <a:r>
              <a:rPr dirty="0" sz="1100">
                <a:solidFill>
                  <a:srgbClr val="1E293A"/>
                </a:solidFill>
              </a:rPr>
              <a:t>AfCFTA</a:t>
            </a:r>
            <a:r>
              <a:rPr dirty="0" sz="1100" spc="-1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—</a:t>
            </a:r>
            <a:r>
              <a:rPr dirty="0" sz="1100" spc="-1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the</a:t>
            </a:r>
            <a:r>
              <a:rPr dirty="0" sz="1100" spc="-2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world's</a:t>
            </a:r>
            <a:r>
              <a:rPr dirty="0" sz="1100" spc="-4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largest</a:t>
            </a:r>
            <a:r>
              <a:rPr dirty="0" sz="1100" spc="-2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free</a:t>
            </a:r>
            <a:r>
              <a:rPr dirty="0" sz="1100" spc="-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trade</a:t>
            </a:r>
            <a:r>
              <a:rPr dirty="0" sz="1100" spc="-20">
                <a:solidFill>
                  <a:srgbClr val="1E293A"/>
                </a:solidFill>
              </a:rPr>
              <a:t> area </a:t>
            </a:r>
            <a:r>
              <a:rPr dirty="0" sz="1100">
                <a:solidFill>
                  <a:srgbClr val="1E293A"/>
                </a:solidFill>
              </a:rPr>
              <a:t>Bilateral</a:t>
            </a:r>
            <a:r>
              <a:rPr dirty="0" sz="1100" spc="-3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and</a:t>
            </a:r>
            <a:r>
              <a:rPr dirty="0" sz="1100" spc="-1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regional</a:t>
            </a:r>
            <a:r>
              <a:rPr dirty="0" sz="1100" spc="-4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trade</a:t>
            </a:r>
            <a:r>
              <a:rPr dirty="0" sz="1100" spc="-10">
                <a:solidFill>
                  <a:srgbClr val="1E293A"/>
                </a:solidFill>
              </a:rPr>
              <a:t> agreements </a:t>
            </a:r>
            <a:r>
              <a:rPr dirty="0" sz="1100">
                <a:solidFill>
                  <a:srgbClr val="1E293A"/>
                </a:solidFill>
              </a:rPr>
              <a:t>Customs</a:t>
            </a:r>
            <a:r>
              <a:rPr dirty="0" sz="1100" spc="-4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harmonization</a:t>
            </a:r>
            <a:r>
              <a:rPr dirty="0" sz="1100" spc="-45">
                <a:solidFill>
                  <a:srgbClr val="1E293A"/>
                </a:solidFill>
              </a:rPr>
              <a:t> </a:t>
            </a:r>
            <a:r>
              <a:rPr dirty="0" sz="1100" spc="-10">
                <a:solidFill>
                  <a:srgbClr val="1E293A"/>
                </a:solidFill>
              </a:rPr>
              <a:t>protocols</a:t>
            </a:r>
            <a:endParaRPr sz="1100"/>
          </a:p>
          <a:p>
            <a:pPr marL="548640">
              <a:lnSpc>
                <a:spcPct val="100000"/>
              </a:lnSpc>
              <a:spcBef>
                <a:spcPts val="1225"/>
              </a:spcBef>
            </a:pPr>
            <a:r>
              <a:rPr dirty="0" sz="1100">
                <a:solidFill>
                  <a:srgbClr val="1E293A"/>
                </a:solidFill>
              </a:rPr>
              <a:t>Rules</a:t>
            </a:r>
            <a:r>
              <a:rPr dirty="0" sz="1100" spc="-1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of</a:t>
            </a:r>
            <a:r>
              <a:rPr dirty="0" sz="1100" spc="-10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origin</a:t>
            </a:r>
            <a:r>
              <a:rPr dirty="0" sz="1100" spc="-30">
                <a:solidFill>
                  <a:srgbClr val="1E293A"/>
                </a:solidFill>
              </a:rPr>
              <a:t> </a:t>
            </a:r>
            <a:r>
              <a:rPr dirty="0" sz="1100" spc="-10">
                <a:solidFill>
                  <a:srgbClr val="1E293A"/>
                </a:solidFill>
              </a:rPr>
              <a:t>frameworks</a:t>
            </a:r>
            <a:endParaRPr sz="1100"/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/>
          </a:p>
          <a:p>
            <a:pPr marL="548640">
              <a:lnSpc>
                <a:spcPct val="100000"/>
              </a:lnSpc>
            </a:pPr>
            <a:r>
              <a:rPr dirty="0" sz="1100">
                <a:solidFill>
                  <a:srgbClr val="1E293A"/>
                </a:solidFill>
              </a:rPr>
              <a:t>Trade</a:t>
            </a:r>
            <a:r>
              <a:rPr dirty="0" sz="1100" spc="-2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policy</a:t>
            </a:r>
            <a:r>
              <a:rPr dirty="0" sz="1100" spc="-2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institutions</a:t>
            </a:r>
            <a:r>
              <a:rPr dirty="0" sz="1100" spc="-5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across</a:t>
            </a:r>
            <a:r>
              <a:rPr dirty="0" sz="1100" spc="-35">
                <a:solidFill>
                  <a:srgbClr val="1E293A"/>
                </a:solidFill>
              </a:rPr>
              <a:t> </a:t>
            </a:r>
            <a:r>
              <a:rPr dirty="0" sz="1100">
                <a:solidFill>
                  <a:srgbClr val="1E293A"/>
                </a:solidFill>
              </a:rPr>
              <a:t>54</a:t>
            </a:r>
            <a:r>
              <a:rPr dirty="0" sz="1100" spc="-20">
                <a:solidFill>
                  <a:srgbClr val="1E293A"/>
                </a:solidFill>
              </a:rPr>
              <a:t> </a:t>
            </a:r>
            <a:r>
              <a:rPr dirty="0" sz="1100" spc="-10">
                <a:solidFill>
                  <a:srgbClr val="1E293A"/>
                </a:solidFill>
              </a:rPr>
              <a:t>nations</a:t>
            </a:r>
            <a:endParaRPr sz="1100"/>
          </a:p>
        </p:txBody>
      </p:sp>
      <p:grpSp>
        <p:nvGrpSpPr>
          <p:cNvPr id="3" name="object 3" descr=""/>
          <p:cNvGrpSpPr/>
          <p:nvPr/>
        </p:nvGrpSpPr>
        <p:grpSpPr>
          <a:xfrm>
            <a:off x="4565887" y="1316686"/>
            <a:ext cx="4288155" cy="2902585"/>
            <a:chOff x="4565887" y="1316686"/>
            <a:chExt cx="4288155" cy="290258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5887" y="1316686"/>
              <a:ext cx="4287807" cy="29025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683506" y="1366215"/>
              <a:ext cx="4114800" cy="2743200"/>
            </a:xfrm>
            <a:custGeom>
              <a:avLst/>
              <a:gdLst/>
              <a:ahLst/>
              <a:cxnLst/>
              <a:rect l="l" t="t" r="r" b="b"/>
              <a:pathLst>
                <a:path w="4114800" h="2743200">
                  <a:moveTo>
                    <a:pt x="4114800" y="0"/>
                  </a:moveTo>
                  <a:lnTo>
                    <a:pt x="0" y="0"/>
                  </a:lnTo>
                  <a:lnTo>
                    <a:pt x="0" y="2743199"/>
                  </a:lnTo>
                  <a:lnTo>
                    <a:pt x="4114800" y="2743199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0A1A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966" y="2052066"/>
              <a:ext cx="182879" cy="1828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966" y="2438527"/>
              <a:ext cx="182879" cy="1828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966" y="2824988"/>
              <a:ext cx="182879" cy="1828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966" y="3211449"/>
              <a:ext cx="182879" cy="1828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966" y="3597909"/>
              <a:ext cx="182879" cy="18288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260985" rIns="0" bIns="0" rtlCol="0" vert="horz">
            <a:spAutoFit/>
          </a:bodyPr>
          <a:lstStyle/>
          <a:p>
            <a:pPr marL="215900">
              <a:lnSpc>
                <a:spcPct val="100000"/>
              </a:lnSpc>
              <a:spcBef>
                <a:spcPts val="2055"/>
              </a:spcBef>
            </a:pPr>
            <a:r>
              <a:rPr dirty="0"/>
              <a:t>What</a:t>
            </a:r>
            <a:r>
              <a:rPr dirty="0" spc="-45"/>
              <a:t> </a:t>
            </a:r>
            <a:r>
              <a:rPr dirty="0"/>
              <a:t>is</a:t>
            </a:r>
            <a:r>
              <a:rPr dirty="0" spc="-40"/>
              <a:t> </a:t>
            </a:r>
            <a:r>
              <a:rPr dirty="0"/>
              <a:t>Still</a:t>
            </a:r>
            <a:r>
              <a:rPr dirty="0" spc="-10"/>
              <a:t> Missing</a:t>
            </a:r>
          </a:p>
          <a:p>
            <a:pPr marL="549275">
              <a:lnSpc>
                <a:spcPct val="100000"/>
              </a:lnSpc>
              <a:spcBef>
                <a:spcPts val="1115"/>
              </a:spcBef>
            </a:pPr>
            <a:r>
              <a:rPr dirty="0" sz="1100">
                <a:solidFill>
                  <a:srgbClr val="0057E6"/>
                </a:solidFill>
              </a:rPr>
              <a:t>A</a:t>
            </a:r>
            <a:r>
              <a:rPr dirty="0" sz="1100" spc="-5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digital</a:t>
            </a:r>
            <a:r>
              <a:rPr dirty="0" sz="1100" spc="-25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layer</a:t>
            </a:r>
            <a:r>
              <a:rPr dirty="0" sz="1100" spc="-10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that</a:t>
            </a:r>
            <a:r>
              <a:rPr dirty="0" sz="1100" spc="-25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makes</a:t>
            </a:r>
            <a:r>
              <a:rPr dirty="0" sz="1100" spc="-35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supply</a:t>
            </a:r>
            <a:r>
              <a:rPr dirty="0" sz="1100" spc="-10">
                <a:solidFill>
                  <a:srgbClr val="0057E6"/>
                </a:solidFill>
              </a:rPr>
              <a:t> visible</a:t>
            </a:r>
            <a:endParaRPr sz="1100"/>
          </a:p>
          <a:p>
            <a:pPr marL="549275" marR="1312545">
              <a:lnSpc>
                <a:spcPct val="226700"/>
              </a:lnSpc>
            </a:pPr>
            <a:r>
              <a:rPr dirty="0" sz="1100">
                <a:solidFill>
                  <a:srgbClr val="0057E6"/>
                </a:solidFill>
              </a:rPr>
              <a:t>Structured,</a:t>
            </a:r>
            <a:r>
              <a:rPr dirty="0" sz="1100" spc="-40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aggregated</a:t>
            </a:r>
            <a:r>
              <a:rPr dirty="0" sz="1100" spc="-50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demand</a:t>
            </a:r>
            <a:r>
              <a:rPr dirty="0" sz="1100" spc="-35">
                <a:solidFill>
                  <a:srgbClr val="0057E6"/>
                </a:solidFill>
              </a:rPr>
              <a:t> </a:t>
            </a:r>
            <a:r>
              <a:rPr dirty="0" sz="1100" spc="-10">
                <a:solidFill>
                  <a:srgbClr val="0057E6"/>
                </a:solidFill>
              </a:rPr>
              <a:t>signals </a:t>
            </a:r>
            <a:r>
              <a:rPr dirty="0" sz="1100">
                <a:solidFill>
                  <a:srgbClr val="0057E6"/>
                </a:solidFill>
              </a:rPr>
              <a:t>Verified,</a:t>
            </a:r>
            <a:r>
              <a:rPr dirty="0" sz="1100" spc="-25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traceable</a:t>
            </a:r>
            <a:r>
              <a:rPr dirty="0" sz="1100" spc="-40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logistics</a:t>
            </a:r>
            <a:r>
              <a:rPr dirty="0" sz="1100" spc="-55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and</a:t>
            </a:r>
            <a:r>
              <a:rPr dirty="0" sz="1100" spc="-25">
                <a:solidFill>
                  <a:srgbClr val="0057E6"/>
                </a:solidFill>
              </a:rPr>
              <a:t> </a:t>
            </a:r>
            <a:r>
              <a:rPr dirty="0" sz="1100" spc="-10">
                <a:solidFill>
                  <a:srgbClr val="0057E6"/>
                </a:solidFill>
              </a:rPr>
              <a:t>custody </a:t>
            </a:r>
            <a:r>
              <a:rPr dirty="0" sz="1100">
                <a:solidFill>
                  <a:srgbClr val="0057E6"/>
                </a:solidFill>
              </a:rPr>
              <a:t>Disciplined,</a:t>
            </a:r>
            <a:r>
              <a:rPr dirty="0" sz="1100" spc="-50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data-backed</a:t>
            </a:r>
            <a:r>
              <a:rPr dirty="0" sz="1100" spc="-50">
                <a:solidFill>
                  <a:srgbClr val="0057E6"/>
                </a:solidFill>
              </a:rPr>
              <a:t> </a:t>
            </a:r>
            <a:r>
              <a:rPr dirty="0" sz="1100">
                <a:solidFill>
                  <a:srgbClr val="0057E6"/>
                </a:solidFill>
              </a:rPr>
              <a:t>trade</a:t>
            </a:r>
            <a:r>
              <a:rPr dirty="0" sz="1100" spc="-25">
                <a:solidFill>
                  <a:srgbClr val="0057E6"/>
                </a:solidFill>
              </a:rPr>
              <a:t> </a:t>
            </a:r>
            <a:r>
              <a:rPr dirty="0" sz="1100" spc="-10">
                <a:solidFill>
                  <a:srgbClr val="0057E6"/>
                </a:solidFill>
              </a:rPr>
              <a:t>finance </a:t>
            </a:r>
            <a:r>
              <a:rPr dirty="0" sz="1100">
                <a:solidFill>
                  <a:srgbClr val="0057E6"/>
                </a:solidFill>
              </a:rPr>
              <a:t>Transparent</a:t>
            </a:r>
            <a:r>
              <a:rPr dirty="0" sz="1100" spc="-20">
                <a:solidFill>
                  <a:srgbClr val="0057E6"/>
                </a:solidFill>
              </a:rPr>
              <a:t> </a:t>
            </a:r>
            <a:r>
              <a:rPr dirty="0" sz="1100" spc="-10">
                <a:solidFill>
                  <a:srgbClr val="0057E6"/>
                </a:solidFill>
              </a:rPr>
              <a:t>cross-</a:t>
            </a:r>
            <a:r>
              <a:rPr dirty="0" sz="1100">
                <a:solidFill>
                  <a:srgbClr val="0057E6"/>
                </a:solidFill>
              </a:rPr>
              <a:t>border</a:t>
            </a:r>
            <a:r>
              <a:rPr dirty="0" sz="1100" spc="-10">
                <a:solidFill>
                  <a:srgbClr val="0057E6"/>
                </a:solidFill>
              </a:rPr>
              <a:t> settlement</a:t>
            </a:r>
            <a:endParaRPr sz="1100"/>
          </a:p>
        </p:txBody>
      </p: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62569" y="468502"/>
            <a:ext cx="850023" cy="221487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14" name="object 14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698995" y="2472689"/>
            <a:ext cx="146685" cy="1271905"/>
            <a:chOff x="698995" y="2472689"/>
            <a:chExt cx="146685" cy="127190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995" y="2472689"/>
              <a:ext cx="146303" cy="1463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995" y="2826257"/>
              <a:ext cx="146303" cy="1463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995" y="3212083"/>
              <a:ext cx="146303" cy="1463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995" y="3597909"/>
              <a:ext cx="146303" cy="146303"/>
            </a:xfrm>
            <a:prstGeom prst="rect">
              <a:avLst/>
            </a:prstGeom>
          </p:spPr>
        </p:pic>
      </p:grpSp>
      <p:sp>
        <p:nvSpPr>
          <p:cNvPr id="21" name="object 21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22225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75">
                <a:solidFill>
                  <a:srgbClr val="001242"/>
                </a:solidFill>
              </a:rPr>
              <a:t>Trade</a:t>
            </a:r>
            <a:r>
              <a:rPr dirty="0" spc="-250">
                <a:solidFill>
                  <a:srgbClr val="001242"/>
                </a:solidFill>
              </a:rPr>
              <a:t> </a:t>
            </a:r>
            <a:r>
              <a:rPr dirty="0" spc="-165">
                <a:solidFill>
                  <a:srgbClr val="001242"/>
                </a:solidFill>
              </a:rPr>
              <a:t>Integration</a:t>
            </a:r>
            <a:r>
              <a:rPr dirty="0" spc="-200">
                <a:solidFill>
                  <a:srgbClr val="001242"/>
                </a:solidFill>
              </a:rPr>
              <a:t> </a:t>
            </a:r>
            <a:r>
              <a:rPr dirty="0" spc="-90">
                <a:solidFill>
                  <a:srgbClr val="001242"/>
                </a:solidFill>
              </a:rPr>
              <a:t>is</a:t>
            </a:r>
            <a:r>
              <a:rPr dirty="0" spc="-254">
                <a:solidFill>
                  <a:srgbClr val="001242"/>
                </a:solidFill>
              </a:rPr>
              <a:t> </a:t>
            </a:r>
            <a:r>
              <a:rPr dirty="0" spc="-145">
                <a:solidFill>
                  <a:srgbClr val="0057E6"/>
                </a:solidFill>
              </a:rPr>
              <a:t>Infrastructure</a:t>
            </a:r>
          </a:p>
        </p:txBody>
      </p:sp>
      <p:sp>
        <p:nvSpPr>
          <p:cNvPr id="23" name="object 23" descr=""/>
          <p:cNvSpPr txBox="1"/>
          <p:nvPr/>
        </p:nvSpPr>
        <p:spPr>
          <a:xfrm>
            <a:off x="444500" y="4722215"/>
            <a:ext cx="3307079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60"/>
              </a:lnSpc>
            </a:pP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Sources:</a:t>
            </a:r>
            <a:r>
              <a:rPr dirty="0" sz="7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AfCFTA</a:t>
            </a:r>
            <a:r>
              <a:rPr dirty="0" sz="700" spc="-3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6B7180"/>
                </a:solidFill>
                <a:latin typeface="Calibri"/>
                <a:cs typeface="Calibri"/>
              </a:rPr>
              <a:t>Secretariat;</a:t>
            </a:r>
            <a:r>
              <a:rPr dirty="0" sz="700" spc="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African</a:t>
            </a:r>
            <a:r>
              <a:rPr dirty="0" sz="7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Union</a:t>
            </a:r>
            <a:r>
              <a:rPr dirty="0" sz="7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Agenda</a:t>
            </a:r>
            <a:r>
              <a:rPr dirty="0" sz="7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2063;</a:t>
            </a:r>
            <a:r>
              <a:rPr dirty="0" sz="7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UNECA</a:t>
            </a:r>
            <a:r>
              <a:rPr dirty="0" sz="7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Digital</a:t>
            </a:r>
            <a:r>
              <a:rPr dirty="0" sz="700" spc="-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Trade</a:t>
            </a:r>
            <a:r>
              <a:rPr dirty="0" sz="7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6B7180"/>
                </a:solidFill>
                <a:latin typeface="Calibri"/>
                <a:cs typeface="Calibri"/>
              </a:rPr>
              <a:t>Report</a:t>
            </a:r>
            <a:r>
              <a:rPr dirty="0" sz="7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700" spc="-20">
                <a:solidFill>
                  <a:srgbClr val="6B7180"/>
                </a:solidFill>
                <a:latin typeface="Calibri"/>
                <a:cs typeface="Calibri"/>
              </a:rPr>
              <a:t>2024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50">
                <a:solidFill>
                  <a:srgbClr val="FFFFFF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27380" y="1123467"/>
            <a:ext cx="7588250" cy="1343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100"/>
              </a:lnSpc>
              <a:spcBef>
                <a:spcPts val="100"/>
              </a:spcBef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solution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another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marketplace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logistics</a:t>
            </a:r>
            <a:r>
              <a:rPr dirty="0" sz="1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app.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Platforming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economy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means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digitising</a:t>
            </a:r>
            <a:r>
              <a:rPr dirty="0" sz="16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structural</a:t>
            </a:r>
            <a:r>
              <a:rPr dirty="0" sz="1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reality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nation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produces,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consumes,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goods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move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between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its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borders—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making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reality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visible,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verifiable,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actionable</a:t>
            </a:r>
            <a:r>
              <a:rPr dirty="0" sz="16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6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time.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05383" y="2784690"/>
            <a:ext cx="1920239" cy="1371600"/>
            <a:chOff x="505383" y="2784690"/>
            <a:chExt cx="1920239" cy="1371600"/>
          </a:xfrm>
        </p:grpSpPr>
        <p:sp>
          <p:nvSpPr>
            <p:cNvPr id="5" name="object 5" descr=""/>
            <p:cNvSpPr/>
            <p:nvPr/>
          </p:nvSpPr>
          <p:spPr>
            <a:xfrm>
              <a:off x="505383" y="2784690"/>
              <a:ext cx="1920239" cy="1371600"/>
            </a:xfrm>
            <a:custGeom>
              <a:avLst/>
              <a:gdLst/>
              <a:ahLst/>
              <a:cxnLst/>
              <a:rect l="l" t="t" r="r" b="b"/>
              <a:pathLst>
                <a:path w="1920239" h="1371600">
                  <a:moveTo>
                    <a:pt x="1920239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1920239" y="137160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8615" y="2921888"/>
              <a:ext cx="457200" cy="4572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505383" y="2784690"/>
            <a:ext cx="1920239" cy="137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400">
              <a:latin typeface="Times New Roman"/>
              <a:cs typeface="Times New Roman"/>
            </a:endParaRPr>
          </a:p>
          <a:p>
            <a:pPr marL="373380" marR="366395" indent="310515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Digitize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dirty="0" sz="14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425573" y="2784690"/>
            <a:ext cx="2148840" cy="1371600"/>
            <a:chOff x="2425573" y="2784690"/>
            <a:chExt cx="2148840" cy="13716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5573" y="3287648"/>
              <a:ext cx="228600" cy="2286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654173" y="2784690"/>
              <a:ext cx="1920239" cy="1371600"/>
            </a:xfrm>
            <a:custGeom>
              <a:avLst/>
              <a:gdLst/>
              <a:ahLst/>
              <a:cxnLst/>
              <a:rect l="l" t="t" r="r" b="b"/>
              <a:pathLst>
                <a:path w="1920239" h="1371600">
                  <a:moveTo>
                    <a:pt x="1920239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1920239" y="137160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7405" y="2921888"/>
              <a:ext cx="457200" cy="4572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654173" y="2784690"/>
            <a:ext cx="1920239" cy="137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400">
              <a:latin typeface="Times New Roman"/>
              <a:cs typeface="Times New Roman"/>
            </a:endParaRPr>
          </a:p>
          <a:p>
            <a:pPr marL="645160" marR="607695" indent="-32384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Structure Demand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4574413" y="2784690"/>
            <a:ext cx="2148840" cy="1371600"/>
            <a:chOff x="4574413" y="2784690"/>
            <a:chExt cx="2148840" cy="137160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4413" y="3287648"/>
              <a:ext cx="228600" cy="2286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803013" y="2784690"/>
              <a:ext cx="1920239" cy="1371600"/>
            </a:xfrm>
            <a:custGeom>
              <a:avLst/>
              <a:gdLst/>
              <a:ahLst/>
              <a:cxnLst/>
              <a:rect l="l" t="t" r="r" b="b"/>
              <a:pathLst>
                <a:path w="1920240" h="1371600">
                  <a:moveTo>
                    <a:pt x="1920239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1920239" y="137160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16245" y="2921888"/>
              <a:ext cx="457200" cy="45720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4803013" y="2784690"/>
            <a:ext cx="1920239" cy="137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648335" marR="642620" indent="1905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Control Logistics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723253" y="2784690"/>
            <a:ext cx="2148840" cy="1371600"/>
            <a:chOff x="6723253" y="2784690"/>
            <a:chExt cx="2148840" cy="137160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3253" y="3287648"/>
              <a:ext cx="228600" cy="22860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6951853" y="2784690"/>
              <a:ext cx="1920239" cy="1371600"/>
            </a:xfrm>
            <a:custGeom>
              <a:avLst/>
              <a:gdLst/>
              <a:ahLst/>
              <a:cxnLst/>
              <a:rect l="l" t="t" r="r" b="b"/>
              <a:pathLst>
                <a:path w="1920240" h="1371600">
                  <a:moveTo>
                    <a:pt x="1920239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1920239" y="1371600"/>
                  </a:lnTo>
                  <a:lnTo>
                    <a:pt x="1920239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65085" y="2921888"/>
              <a:ext cx="457200" cy="457200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6951853" y="2784690"/>
            <a:ext cx="1920239" cy="137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400">
              <a:latin typeface="Times New Roman"/>
              <a:cs typeface="Times New Roman"/>
            </a:endParaRPr>
          </a:p>
          <a:p>
            <a:pPr marL="786130" marR="457834" indent="-321945">
              <a:lnSpc>
                <a:spcPct val="100000"/>
              </a:lnSpc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Govern</a:t>
            </a:r>
            <a:r>
              <a:rPr dirty="0" sz="14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Trade Data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494271" y="397890"/>
            <a:ext cx="8397875" cy="4516120"/>
            <a:chOff x="494271" y="397890"/>
            <a:chExt cx="8397875" cy="4516120"/>
          </a:xfrm>
        </p:grpSpPr>
        <p:pic>
          <p:nvPicPr>
            <p:cNvPr id="24" name="object 2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43900" y="463638"/>
              <a:ext cx="868730" cy="226352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22225">
              <a:solidFill>
                <a:srgbClr val="0057E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997571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893953" y="144627"/>
                  </a:moveTo>
                  <a:lnTo>
                    <a:pt x="886574" y="98920"/>
                  </a:lnTo>
                  <a:lnTo>
                    <a:pt x="866038" y="59220"/>
                  </a:lnTo>
                  <a:lnTo>
                    <a:pt x="834720" y="27914"/>
                  </a:lnTo>
                  <a:lnTo>
                    <a:pt x="795007" y="7378"/>
                  </a:lnTo>
                  <a:lnTo>
                    <a:pt x="749300" y="0"/>
                  </a:lnTo>
                  <a:lnTo>
                    <a:pt x="144653" y="0"/>
                  </a:lnTo>
                  <a:lnTo>
                    <a:pt x="98933" y="7378"/>
                  </a:lnTo>
                  <a:lnTo>
                    <a:pt x="59220" y="27914"/>
                  </a:lnTo>
                  <a:lnTo>
                    <a:pt x="27901" y="59220"/>
                  </a:lnTo>
                  <a:lnTo>
                    <a:pt x="7366" y="98920"/>
                  </a:lnTo>
                  <a:lnTo>
                    <a:pt x="0" y="144627"/>
                  </a:lnTo>
                  <a:lnTo>
                    <a:pt x="7366" y="190347"/>
                  </a:lnTo>
                  <a:lnTo>
                    <a:pt x="27901" y="230060"/>
                  </a:lnTo>
                  <a:lnTo>
                    <a:pt x="59220" y="261366"/>
                  </a:lnTo>
                  <a:lnTo>
                    <a:pt x="98933" y="281901"/>
                  </a:lnTo>
                  <a:lnTo>
                    <a:pt x="144653" y="289267"/>
                  </a:lnTo>
                  <a:lnTo>
                    <a:pt x="749300" y="289267"/>
                  </a:lnTo>
                  <a:lnTo>
                    <a:pt x="795007" y="281901"/>
                  </a:lnTo>
                  <a:lnTo>
                    <a:pt x="834720" y="261366"/>
                  </a:lnTo>
                  <a:lnTo>
                    <a:pt x="866038" y="230060"/>
                  </a:lnTo>
                  <a:lnTo>
                    <a:pt x="886574" y="190347"/>
                  </a:lnTo>
                  <a:lnTo>
                    <a:pt x="893953" y="144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52002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0"/>
              <a:t>Platforming</a:t>
            </a:r>
            <a:r>
              <a:rPr dirty="0" spc="-200"/>
              <a:t> </a:t>
            </a:r>
            <a:r>
              <a:rPr dirty="0" spc="-155"/>
              <a:t>Economies</a:t>
            </a:r>
            <a:r>
              <a:rPr dirty="0" spc="-229"/>
              <a:t> </a:t>
            </a:r>
            <a:r>
              <a:rPr dirty="0" spc="-145">
                <a:solidFill>
                  <a:srgbClr val="0057E6"/>
                </a:solidFill>
              </a:rPr>
              <a:t>Sector</a:t>
            </a:r>
            <a:r>
              <a:rPr dirty="0" spc="-225">
                <a:solidFill>
                  <a:srgbClr val="0057E6"/>
                </a:solidFill>
              </a:rPr>
              <a:t> </a:t>
            </a:r>
            <a:r>
              <a:rPr dirty="0" spc="-100">
                <a:solidFill>
                  <a:srgbClr val="0057E6"/>
                </a:solidFill>
              </a:rPr>
              <a:t>by</a:t>
            </a:r>
            <a:r>
              <a:rPr dirty="0" spc="-250">
                <a:solidFill>
                  <a:srgbClr val="0057E6"/>
                </a:solidFill>
              </a:rPr>
              <a:t> </a:t>
            </a:r>
            <a:r>
              <a:rPr dirty="0" spc="-100">
                <a:solidFill>
                  <a:srgbClr val="0057E6"/>
                </a:solidFill>
              </a:rPr>
              <a:t>Sector</a:t>
            </a:r>
          </a:p>
        </p:txBody>
      </p: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9144635" cy="5143500"/>
            <a:chOff x="0" y="0"/>
            <a:chExt cx="9144635" cy="5143500"/>
          </a:xfrm>
        </p:grpSpPr>
        <p:sp>
          <p:nvSpPr>
            <p:cNvPr id="4" name="object 4" descr=""/>
            <p:cNvSpPr/>
            <p:nvPr/>
          </p:nvSpPr>
          <p:spPr>
            <a:xfrm>
              <a:off x="4496562" y="0"/>
              <a:ext cx="4648200" cy="5143500"/>
            </a:xfrm>
            <a:custGeom>
              <a:avLst/>
              <a:gdLst/>
              <a:ahLst/>
              <a:cxnLst/>
              <a:rect l="l" t="t" r="r" b="b"/>
              <a:pathLst>
                <a:path w="4648200" h="5143500">
                  <a:moveTo>
                    <a:pt x="4456935" y="0"/>
                  </a:moveTo>
                  <a:lnTo>
                    <a:pt x="1583606" y="0"/>
                  </a:lnTo>
                  <a:lnTo>
                    <a:pt x="1548332" y="19377"/>
                  </a:lnTo>
                  <a:lnTo>
                    <a:pt x="1508925" y="41804"/>
                  </a:lnTo>
                  <a:lnTo>
                    <a:pt x="1469889" y="64802"/>
                  </a:lnTo>
                  <a:lnTo>
                    <a:pt x="1431232" y="88366"/>
                  </a:lnTo>
                  <a:lnTo>
                    <a:pt x="1392958" y="112490"/>
                  </a:lnTo>
                  <a:lnTo>
                    <a:pt x="1355073" y="137168"/>
                  </a:lnTo>
                  <a:lnTo>
                    <a:pt x="1317584" y="162394"/>
                  </a:lnTo>
                  <a:lnTo>
                    <a:pt x="1280495" y="188163"/>
                  </a:lnTo>
                  <a:lnTo>
                    <a:pt x="1243812" y="214470"/>
                  </a:lnTo>
                  <a:lnTo>
                    <a:pt x="1207541" y="241307"/>
                  </a:lnTo>
                  <a:lnTo>
                    <a:pt x="1171687" y="268671"/>
                  </a:lnTo>
                  <a:lnTo>
                    <a:pt x="1136258" y="296554"/>
                  </a:lnTo>
                  <a:lnTo>
                    <a:pt x="1101257" y="324952"/>
                  </a:lnTo>
                  <a:lnTo>
                    <a:pt x="1066691" y="353859"/>
                  </a:lnTo>
                  <a:lnTo>
                    <a:pt x="1032565" y="383269"/>
                  </a:lnTo>
                  <a:lnTo>
                    <a:pt x="998885" y="413176"/>
                  </a:lnTo>
                  <a:lnTo>
                    <a:pt x="965658" y="443574"/>
                  </a:lnTo>
                  <a:lnTo>
                    <a:pt x="932887" y="474459"/>
                  </a:lnTo>
                  <a:lnTo>
                    <a:pt x="900580" y="505823"/>
                  </a:lnTo>
                  <a:lnTo>
                    <a:pt x="868742" y="537662"/>
                  </a:lnTo>
                  <a:lnTo>
                    <a:pt x="837378" y="569970"/>
                  </a:lnTo>
                  <a:lnTo>
                    <a:pt x="806495" y="602741"/>
                  </a:lnTo>
                  <a:lnTo>
                    <a:pt x="776097" y="635970"/>
                  </a:lnTo>
                  <a:lnTo>
                    <a:pt x="746192" y="669650"/>
                  </a:lnTo>
                  <a:lnTo>
                    <a:pt x="716783" y="703777"/>
                  </a:lnTo>
                  <a:lnTo>
                    <a:pt x="687877" y="738344"/>
                  </a:lnTo>
                  <a:lnTo>
                    <a:pt x="659481" y="773345"/>
                  </a:lnTo>
                  <a:lnTo>
                    <a:pt x="631598" y="808775"/>
                  </a:lnTo>
                  <a:lnTo>
                    <a:pt x="604236" y="844629"/>
                  </a:lnTo>
                  <a:lnTo>
                    <a:pt x="577399" y="880901"/>
                  </a:lnTo>
                  <a:lnTo>
                    <a:pt x="551094" y="917584"/>
                  </a:lnTo>
                  <a:lnTo>
                    <a:pt x="525326" y="954673"/>
                  </a:lnTo>
                  <a:lnTo>
                    <a:pt x="500101" y="992163"/>
                  </a:lnTo>
                  <a:lnTo>
                    <a:pt x="475424" y="1030048"/>
                  </a:lnTo>
                  <a:lnTo>
                    <a:pt x="451302" y="1068322"/>
                  </a:lnTo>
                  <a:lnTo>
                    <a:pt x="427739" y="1106980"/>
                  </a:lnTo>
                  <a:lnTo>
                    <a:pt x="404743" y="1146015"/>
                  </a:lnTo>
                  <a:lnTo>
                    <a:pt x="382317" y="1185423"/>
                  </a:lnTo>
                  <a:lnTo>
                    <a:pt x="360468" y="1225196"/>
                  </a:lnTo>
                  <a:lnTo>
                    <a:pt x="339202" y="1265331"/>
                  </a:lnTo>
                  <a:lnTo>
                    <a:pt x="318525" y="1305820"/>
                  </a:lnTo>
                  <a:lnTo>
                    <a:pt x="298441" y="1346659"/>
                  </a:lnTo>
                  <a:lnTo>
                    <a:pt x="278957" y="1387841"/>
                  </a:lnTo>
                  <a:lnTo>
                    <a:pt x="260079" y="1429361"/>
                  </a:lnTo>
                  <a:lnTo>
                    <a:pt x="241811" y="1471214"/>
                  </a:lnTo>
                  <a:lnTo>
                    <a:pt x="224161" y="1513393"/>
                  </a:lnTo>
                  <a:lnTo>
                    <a:pt x="207133" y="1555893"/>
                  </a:lnTo>
                  <a:lnTo>
                    <a:pt x="190733" y="1598708"/>
                  </a:lnTo>
                  <a:lnTo>
                    <a:pt x="174967" y="1641833"/>
                  </a:lnTo>
                  <a:lnTo>
                    <a:pt x="159840" y="1685261"/>
                  </a:lnTo>
                  <a:lnTo>
                    <a:pt x="145359" y="1728987"/>
                  </a:lnTo>
                  <a:lnTo>
                    <a:pt x="131529" y="1773006"/>
                  </a:lnTo>
                  <a:lnTo>
                    <a:pt x="118355" y="1817311"/>
                  </a:lnTo>
                  <a:lnTo>
                    <a:pt x="105844" y="1861898"/>
                  </a:lnTo>
                  <a:lnTo>
                    <a:pt x="94001" y="1906760"/>
                  </a:lnTo>
                  <a:lnTo>
                    <a:pt x="82831" y="1951891"/>
                  </a:lnTo>
                  <a:lnTo>
                    <a:pt x="72341" y="1997287"/>
                  </a:lnTo>
                  <a:lnTo>
                    <a:pt x="62536" y="2042940"/>
                  </a:lnTo>
                  <a:lnTo>
                    <a:pt x="53421" y="2088846"/>
                  </a:lnTo>
                  <a:lnTo>
                    <a:pt x="45003" y="2134999"/>
                  </a:lnTo>
                  <a:lnTo>
                    <a:pt x="37288" y="2181394"/>
                  </a:lnTo>
                  <a:lnTo>
                    <a:pt x="30280" y="2228023"/>
                  </a:lnTo>
                  <a:lnTo>
                    <a:pt x="23985" y="2274883"/>
                  </a:lnTo>
                  <a:lnTo>
                    <a:pt x="18410" y="2321966"/>
                  </a:lnTo>
                  <a:lnTo>
                    <a:pt x="13560" y="2369268"/>
                  </a:lnTo>
                  <a:lnTo>
                    <a:pt x="9440" y="2416783"/>
                  </a:lnTo>
                  <a:lnTo>
                    <a:pt x="6057" y="2464504"/>
                  </a:lnTo>
                  <a:lnTo>
                    <a:pt x="3415" y="2512427"/>
                  </a:lnTo>
                  <a:lnTo>
                    <a:pt x="1521" y="2560546"/>
                  </a:lnTo>
                  <a:lnTo>
                    <a:pt x="381" y="2608855"/>
                  </a:lnTo>
                  <a:lnTo>
                    <a:pt x="0" y="2657348"/>
                  </a:lnTo>
                  <a:lnTo>
                    <a:pt x="381" y="2705843"/>
                  </a:lnTo>
                  <a:lnTo>
                    <a:pt x="1521" y="2754154"/>
                  </a:lnTo>
                  <a:lnTo>
                    <a:pt x="3415" y="2802275"/>
                  </a:lnTo>
                  <a:lnTo>
                    <a:pt x="6057" y="2850200"/>
                  </a:lnTo>
                  <a:lnTo>
                    <a:pt x="9440" y="2897924"/>
                  </a:lnTo>
                  <a:lnTo>
                    <a:pt x="13560" y="2945441"/>
                  </a:lnTo>
                  <a:lnTo>
                    <a:pt x="18410" y="2992745"/>
                  </a:lnTo>
                  <a:lnTo>
                    <a:pt x="23985" y="3039831"/>
                  </a:lnTo>
                  <a:lnTo>
                    <a:pt x="30280" y="3086692"/>
                  </a:lnTo>
                  <a:lnTo>
                    <a:pt x="37288" y="3133324"/>
                  </a:lnTo>
                  <a:lnTo>
                    <a:pt x="45003" y="3179720"/>
                  </a:lnTo>
                  <a:lnTo>
                    <a:pt x="53421" y="3225874"/>
                  </a:lnTo>
                  <a:lnTo>
                    <a:pt x="62536" y="3271782"/>
                  </a:lnTo>
                  <a:lnTo>
                    <a:pt x="72341" y="3317437"/>
                  </a:lnTo>
                  <a:lnTo>
                    <a:pt x="82831" y="3362834"/>
                  </a:lnTo>
                  <a:lnTo>
                    <a:pt x="94001" y="3407967"/>
                  </a:lnTo>
                  <a:lnTo>
                    <a:pt x="105844" y="3452830"/>
                  </a:lnTo>
                  <a:lnTo>
                    <a:pt x="118355" y="3497418"/>
                  </a:lnTo>
                  <a:lnTo>
                    <a:pt x="131529" y="3541725"/>
                  </a:lnTo>
                  <a:lnTo>
                    <a:pt x="145359" y="3585745"/>
                  </a:lnTo>
                  <a:lnTo>
                    <a:pt x="159840" y="3629473"/>
                  </a:lnTo>
                  <a:lnTo>
                    <a:pt x="174967" y="3672902"/>
                  </a:lnTo>
                  <a:lnTo>
                    <a:pt x="190733" y="3716028"/>
                  </a:lnTo>
                  <a:lnTo>
                    <a:pt x="207133" y="3758844"/>
                  </a:lnTo>
                  <a:lnTo>
                    <a:pt x="224161" y="3801345"/>
                  </a:lnTo>
                  <a:lnTo>
                    <a:pt x="241811" y="3843525"/>
                  </a:lnTo>
                  <a:lnTo>
                    <a:pt x="260079" y="3885378"/>
                  </a:lnTo>
                  <a:lnTo>
                    <a:pt x="278957" y="3926899"/>
                  </a:lnTo>
                  <a:lnTo>
                    <a:pt x="298441" y="3968082"/>
                  </a:lnTo>
                  <a:lnTo>
                    <a:pt x="318525" y="4008922"/>
                  </a:lnTo>
                  <a:lnTo>
                    <a:pt x="339202" y="4049412"/>
                  </a:lnTo>
                  <a:lnTo>
                    <a:pt x="360468" y="4089547"/>
                  </a:lnTo>
                  <a:lnTo>
                    <a:pt x="382317" y="4129321"/>
                  </a:lnTo>
                  <a:lnTo>
                    <a:pt x="404743" y="4168729"/>
                  </a:lnTo>
                  <a:lnTo>
                    <a:pt x="427739" y="4207765"/>
                  </a:lnTo>
                  <a:lnTo>
                    <a:pt x="451302" y="4246423"/>
                  </a:lnTo>
                  <a:lnTo>
                    <a:pt x="475424" y="4284697"/>
                  </a:lnTo>
                  <a:lnTo>
                    <a:pt x="500101" y="4322582"/>
                  </a:lnTo>
                  <a:lnTo>
                    <a:pt x="525326" y="4360073"/>
                  </a:lnTo>
                  <a:lnTo>
                    <a:pt x="551094" y="4397163"/>
                  </a:lnTo>
                  <a:lnTo>
                    <a:pt x="577399" y="4433846"/>
                  </a:lnTo>
                  <a:lnTo>
                    <a:pt x="604236" y="4470118"/>
                  </a:lnTo>
                  <a:lnTo>
                    <a:pt x="631598" y="4505972"/>
                  </a:lnTo>
                  <a:lnTo>
                    <a:pt x="659481" y="4541402"/>
                  </a:lnTo>
                  <a:lnTo>
                    <a:pt x="687877" y="4576404"/>
                  </a:lnTo>
                  <a:lnTo>
                    <a:pt x="716783" y="4610971"/>
                  </a:lnTo>
                  <a:lnTo>
                    <a:pt x="746192" y="4645097"/>
                  </a:lnTo>
                  <a:lnTo>
                    <a:pt x="776097" y="4678778"/>
                  </a:lnTo>
                  <a:lnTo>
                    <a:pt x="806495" y="4712006"/>
                  </a:lnTo>
                  <a:lnTo>
                    <a:pt x="837378" y="4744777"/>
                  </a:lnTo>
                  <a:lnTo>
                    <a:pt x="868742" y="4777085"/>
                  </a:lnTo>
                  <a:lnTo>
                    <a:pt x="900580" y="4808924"/>
                  </a:lnTo>
                  <a:lnTo>
                    <a:pt x="932887" y="4840289"/>
                  </a:lnTo>
                  <a:lnTo>
                    <a:pt x="965658" y="4871173"/>
                  </a:lnTo>
                  <a:lnTo>
                    <a:pt x="998885" y="4901571"/>
                  </a:lnTo>
                  <a:lnTo>
                    <a:pt x="1032565" y="4931478"/>
                  </a:lnTo>
                  <a:lnTo>
                    <a:pt x="1066691" y="4960887"/>
                  </a:lnTo>
                  <a:lnTo>
                    <a:pt x="1101257" y="4989794"/>
                  </a:lnTo>
                  <a:lnTo>
                    <a:pt x="1136258" y="5018192"/>
                  </a:lnTo>
                  <a:lnTo>
                    <a:pt x="1171687" y="5046075"/>
                  </a:lnTo>
                  <a:lnTo>
                    <a:pt x="1207541" y="5073438"/>
                  </a:lnTo>
                  <a:lnTo>
                    <a:pt x="1243812" y="5100276"/>
                  </a:lnTo>
                  <a:lnTo>
                    <a:pt x="1280495" y="5126582"/>
                  </a:lnTo>
                  <a:lnTo>
                    <a:pt x="1304844" y="5143500"/>
                  </a:lnTo>
                  <a:lnTo>
                    <a:pt x="4647438" y="5143500"/>
                  </a:lnTo>
                  <a:lnTo>
                    <a:pt x="4647438" y="112490"/>
                  </a:lnTo>
                  <a:lnTo>
                    <a:pt x="4647575" y="112490"/>
                  </a:lnTo>
                  <a:lnTo>
                    <a:pt x="4609303" y="88366"/>
                  </a:lnTo>
                  <a:lnTo>
                    <a:pt x="4570647" y="64802"/>
                  </a:lnTo>
                  <a:lnTo>
                    <a:pt x="4531613" y="41804"/>
                  </a:lnTo>
                  <a:lnTo>
                    <a:pt x="4492208" y="19377"/>
                  </a:lnTo>
                  <a:lnTo>
                    <a:pt x="4456935" y="0"/>
                  </a:lnTo>
                  <a:close/>
                </a:path>
              </a:pathLst>
            </a:custGeom>
            <a:solidFill>
              <a:srgbClr val="1A55DB">
                <a:alpha val="1803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088040"/>
              <a:ext cx="9143999" cy="54864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627380" y="2441194"/>
            <a:ext cx="286004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09AF3"/>
                </a:solidFill>
                <a:latin typeface="Calibri"/>
                <a:cs typeface="Calibri"/>
              </a:rPr>
              <a:t>Digital</a:t>
            </a:r>
            <a:r>
              <a:rPr dirty="0" sz="2000" spc="-60" b="1">
                <a:solidFill>
                  <a:srgbClr val="009AF3"/>
                </a:solidFill>
                <a:latin typeface="Calibri"/>
                <a:cs typeface="Calibri"/>
              </a:rPr>
              <a:t> </a:t>
            </a:r>
            <a:r>
              <a:rPr dirty="0" sz="2000" spc="-30" b="1">
                <a:solidFill>
                  <a:srgbClr val="009AF3"/>
                </a:solidFill>
                <a:latin typeface="Calibri"/>
                <a:cs typeface="Calibri"/>
              </a:rPr>
              <a:t>Trade</a:t>
            </a:r>
            <a:r>
              <a:rPr dirty="0" sz="2000" spc="-50" b="1">
                <a:solidFill>
                  <a:srgbClr val="009AF3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9AF3"/>
                </a:solidFill>
                <a:latin typeface="Calibri"/>
                <a:cs typeface="Calibri"/>
              </a:rPr>
              <a:t>Infrastructure </a:t>
            </a:r>
            <a:r>
              <a:rPr dirty="0" sz="2000" b="1">
                <a:solidFill>
                  <a:srgbClr val="009AF3"/>
                </a:solidFill>
                <a:latin typeface="Calibri"/>
                <a:cs typeface="Calibri"/>
              </a:rPr>
              <a:t>for</a:t>
            </a:r>
            <a:r>
              <a:rPr dirty="0" sz="2000" spc="-55" b="1">
                <a:solidFill>
                  <a:srgbClr val="009AF3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9AF3"/>
                </a:solidFill>
                <a:latin typeface="Calibri"/>
                <a:cs typeface="Calibri"/>
              </a:rPr>
              <a:t>Africa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7380" y="3283432"/>
            <a:ext cx="3927475" cy="964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Matta</a:t>
            </a:r>
            <a:r>
              <a:rPr dirty="0" sz="11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marketplace.</a:t>
            </a:r>
            <a:r>
              <a:rPr dirty="0" sz="11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architecture</a:t>
            </a:r>
            <a:r>
              <a:rPr dirty="0" sz="11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trust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African trade—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digitizing</a:t>
            </a:r>
            <a:r>
              <a:rPr dirty="0" sz="11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platforming</a:t>
            </a:r>
            <a:r>
              <a:rPr dirty="0" sz="11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production,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procurement,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logistics,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settlement</a:t>
            </a:r>
            <a:r>
              <a:rPr dirty="0" sz="11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governments</a:t>
            </a:r>
            <a:r>
              <a:rPr dirty="0" sz="11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participants</a:t>
            </a:r>
            <a:r>
              <a:rPr dirty="0" sz="11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see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11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exists,</a:t>
            </a:r>
            <a:r>
              <a:rPr dirty="0" sz="11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verify it,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move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it,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finance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it,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settle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transparently.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94271" y="397890"/>
            <a:ext cx="8414385" cy="4516120"/>
            <a:chOff x="494271" y="397890"/>
            <a:chExt cx="8414385" cy="451612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310" y="1362862"/>
              <a:ext cx="3499866" cy="91234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5986" y="629081"/>
              <a:ext cx="3932174" cy="388531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43900" y="463638"/>
              <a:ext cx="868730" cy="22635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997571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893953" y="144627"/>
                  </a:moveTo>
                  <a:lnTo>
                    <a:pt x="886574" y="98920"/>
                  </a:lnTo>
                  <a:lnTo>
                    <a:pt x="866038" y="59220"/>
                  </a:lnTo>
                  <a:lnTo>
                    <a:pt x="834720" y="27914"/>
                  </a:lnTo>
                  <a:lnTo>
                    <a:pt x="795007" y="7378"/>
                  </a:lnTo>
                  <a:lnTo>
                    <a:pt x="749300" y="0"/>
                  </a:lnTo>
                  <a:lnTo>
                    <a:pt x="144653" y="0"/>
                  </a:lnTo>
                  <a:lnTo>
                    <a:pt x="98933" y="7378"/>
                  </a:lnTo>
                  <a:lnTo>
                    <a:pt x="59220" y="27914"/>
                  </a:lnTo>
                  <a:lnTo>
                    <a:pt x="27901" y="59220"/>
                  </a:lnTo>
                  <a:lnTo>
                    <a:pt x="7366" y="98920"/>
                  </a:lnTo>
                  <a:lnTo>
                    <a:pt x="0" y="144627"/>
                  </a:lnTo>
                  <a:lnTo>
                    <a:pt x="7366" y="190347"/>
                  </a:lnTo>
                  <a:lnTo>
                    <a:pt x="27901" y="230060"/>
                  </a:lnTo>
                  <a:lnTo>
                    <a:pt x="59220" y="261366"/>
                  </a:lnTo>
                  <a:lnTo>
                    <a:pt x="98933" y="281901"/>
                  </a:lnTo>
                  <a:lnTo>
                    <a:pt x="144653" y="289267"/>
                  </a:lnTo>
                  <a:lnTo>
                    <a:pt x="749300" y="289267"/>
                  </a:lnTo>
                  <a:lnTo>
                    <a:pt x="795007" y="281901"/>
                  </a:lnTo>
                  <a:lnTo>
                    <a:pt x="834720" y="261366"/>
                  </a:lnTo>
                  <a:lnTo>
                    <a:pt x="866038" y="230060"/>
                  </a:lnTo>
                  <a:lnTo>
                    <a:pt x="886574" y="190347"/>
                  </a:lnTo>
                  <a:lnTo>
                    <a:pt x="893953" y="144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2002" y="4683569"/>
              <a:ext cx="171450" cy="17145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22225">
              <a:solidFill>
                <a:srgbClr val="0057E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20"/>
              <a:t>The</a:t>
            </a:r>
            <a:r>
              <a:rPr dirty="0" spc="-260"/>
              <a:t> </a:t>
            </a:r>
            <a:r>
              <a:rPr dirty="0" spc="-135">
                <a:solidFill>
                  <a:srgbClr val="0057E6"/>
                </a:solidFill>
              </a:rPr>
              <a:t>Solution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dirty="0" sz="2100" spc="-90" b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dirty="0" sz="2100" spc="-204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100" spc="-110" b="0">
                <a:solidFill>
                  <a:srgbClr val="000000"/>
                </a:solidFill>
                <a:latin typeface="Calibri"/>
                <a:cs typeface="Calibri"/>
              </a:rPr>
              <a:t>Matta</a:t>
            </a:r>
            <a:r>
              <a:rPr dirty="0" sz="2100" spc="-2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100" spc="-110" b="0">
                <a:solidFill>
                  <a:srgbClr val="0057E4"/>
                </a:solidFill>
                <a:latin typeface="Calibri"/>
                <a:cs typeface="Calibri"/>
              </a:rPr>
              <a:t>Ecosystem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38100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9232" y="458533"/>
            <a:ext cx="1121282" cy="292163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6" name="object 6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7053833" y="2563748"/>
            <a:ext cx="130175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Procurement</a:t>
            </a:r>
            <a:r>
              <a:rPr dirty="0" sz="900" spc="5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infrastructure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API-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driven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enterprise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integration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371344" y="679704"/>
            <a:ext cx="4963795" cy="4464050"/>
            <a:chOff x="2371344" y="679704"/>
            <a:chExt cx="4963795" cy="4464050"/>
          </a:xfrm>
        </p:grpSpPr>
        <p:sp>
          <p:nvSpPr>
            <p:cNvPr id="10" name="object 10" descr=""/>
            <p:cNvSpPr/>
            <p:nvPr/>
          </p:nvSpPr>
          <p:spPr>
            <a:xfrm>
              <a:off x="2908808" y="1293876"/>
              <a:ext cx="3272790" cy="3272790"/>
            </a:xfrm>
            <a:custGeom>
              <a:avLst/>
              <a:gdLst/>
              <a:ahLst/>
              <a:cxnLst/>
              <a:rect l="l" t="t" r="r" b="b"/>
              <a:pathLst>
                <a:path w="3272790" h="3272790">
                  <a:moveTo>
                    <a:pt x="0" y="1636268"/>
                  </a:moveTo>
                  <a:lnTo>
                    <a:pt x="697" y="1588020"/>
                  </a:lnTo>
                  <a:lnTo>
                    <a:pt x="2777" y="1540120"/>
                  </a:lnTo>
                  <a:lnTo>
                    <a:pt x="6220" y="1492585"/>
                  </a:lnTo>
                  <a:lnTo>
                    <a:pt x="11007" y="1445436"/>
                  </a:lnTo>
                  <a:lnTo>
                    <a:pt x="17119" y="1398690"/>
                  </a:lnTo>
                  <a:lnTo>
                    <a:pt x="24537" y="1352368"/>
                  </a:lnTo>
                  <a:lnTo>
                    <a:pt x="33241" y="1306489"/>
                  </a:lnTo>
                  <a:lnTo>
                    <a:pt x="43212" y="1261072"/>
                  </a:lnTo>
                  <a:lnTo>
                    <a:pt x="54431" y="1216135"/>
                  </a:lnTo>
                  <a:lnTo>
                    <a:pt x="66879" y="1171699"/>
                  </a:lnTo>
                  <a:lnTo>
                    <a:pt x="80537" y="1127782"/>
                  </a:lnTo>
                  <a:lnTo>
                    <a:pt x="95385" y="1084403"/>
                  </a:lnTo>
                  <a:lnTo>
                    <a:pt x="111405" y="1041583"/>
                  </a:lnTo>
                  <a:lnTo>
                    <a:pt x="128577" y="999339"/>
                  </a:lnTo>
                  <a:lnTo>
                    <a:pt x="146882" y="957691"/>
                  </a:lnTo>
                  <a:lnTo>
                    <a:pt x="166301" y="916658"/>
                  </a:lnTo>
                  <a:lnTo>
                    <a:pt x="186814" y="876260"/>
                  </a:lnTo>
                  <a:lnTo>
                    <a:pt x="208403" y="836515"/>
                  </a:lnTo>
                  <a:lnTo>
                    <a:pt x="231048" y="797443"/>
                  </a:lnTo>
                  <a:lnTo>
                    <a:pt x="254730" y="759063"/>
                  </a:lnTo>
                  <a:lnTo>
                    <a:pt x="279430" y="721394"/>
                  </a:lnTo>
                  <a:lnTo>
                    <a:pt x="305128" y="684456"/>
                  </a:lnTo>
                  <a:lnTo>
                    <a:pt x="331806" y="648266"/>
                  </a:lnTo>
                  <a:lnTo>
                    <a:pt x="359445" y="612846"/>
                  </a:lnTo>
                  <a:lnTo>
                    <a:pt x="388024" y="578213"/>
                  </a:lnTo>
                  <a:lnTo>
                    <a:pt x="417526" y="544388"/>
                  </a:lnTo>
                  <a:lnTo>
                    <a:pt x="447930" y="511388"/>
                  </a:lnTo>
                  <a:lnTo>
                    <a:pt x="479218" y="479234"/>
                  </a:lnTo>
                  <a:lnTo>
                    <a:pt x="511370" y="447944"/>
                  </a:lnTo>
                  <a:lnTo>
                    <a:pt x="544368" y="417539"/>
                  </a:lnTo>
                  <a:lnTo>
                    <a:pt x="578192" y="388036"/>
                  </a:lnTo>
                  <a:lnTo>
                    <a:pt x="612822" y="359455"/>
                  </a:lnTo>
                  <a:lnTo>
                    <a:pt x="648240" y="331815"/>
                  </a:lnTo>
                  <a:lnTo>
                    <a:pt x="684427" y="305136"/>
                  </a:lnTo>
                  <a:lnTo>
                    <a:pt x="721363" y="279436"/>
                  </a:lnTo>
                  <a:lnTo>
                    <a:pt x="759029" y="254735"/>
                  </a:lnTo>
                  <a:lnTo>
                    <a:pt x="797407" y="231053"/>
                  </a:lnTo>
                  <a:lnTo>
                    <a:pt x="836475" y="208407"/>
                  </a:lnTo>
                  <a:lnTo>
                    <a:pt x="876217" y="186817"/>
                  </a:lnTo>
                  <a:lnTo>
                    <a:pt x="916612" y="166304"/>
                  </a:lnTo>
                  <a:lnTo>
                    <a:pt x="957641" y="146884"/>
                  </a:lnTo>
                  <a:lnTo>
                    <a:pt x="999285" y="128579"/>
                  </a:lnTo>
                  <a:lnTo>
                    <a:pt x="1041525" y="111407"/>
                  </a:lnTo>
                  <a:lnTo>
                    <a:pt x="1084342" y="95387"/>
                  </a:lnTo>
                  <a:lnTo>
                    <a:pt x="1127716" y="80538"/>
                  </a:lnTo>
                  <a:lnTo>
                    <a:pt x="1171629" y="66880"/>
                  </a:lnTo>
                  <a:lnTo>
                    <a:pt x="1216060" y="54432"/>
                  </a:lnTo>
                  <a:lnTo>
                    <a:pt x="1260992" y="43212"/>
                  </a:lnTo>
                  <a:lnTo>
                    <a:pt x="1306404" y="33241"/>
                  </a:lnTo>
                  <a:lnTo>
                    <a:pt x="1352278" y="24537"/>
                  </a:lnTo>
                  <a:lnTo>
                    <a:pt x="1398594" y="17119"/>
                  </a:lnTo>
                  <a:lnTo>
                    <a:pt x="1445334" y="11007"/>
                  </a:lnTo>
                  <a:lnTo>
                    <a:pt x="1492477" y="6220"/>
                  </a:lnTo>
                  <a:lnTo>
                    <a:pt x="1540006" y="2777"/>
                  </a:lnTo>
                  <a:lnTo>
                    <a:pt x="1587900" y="697"/>
                  </a:lnTo>
                  <a:lnTo>
                    <a:pt x="1636141" y="0"/>
                  </a:lnTo>
                  <a:lnTo>
                    <a:pt x="1684388" y="697"/>
                  </a:lnTo>
                  <a:lnTo>
                    <a:pt x="1732288" y="2777"/>
                  </a:lnTo>
                  <a:lnTo>
                    <a:pt x="1779823" y="6220"/>
                  </a:lnTo>
                  <a:lnTo>
                    <a:pt x="1826972" y="11007"/>
                  </a:lnTo>
                  <a:lnTo>
                    <a:pt x="1873718" y="17119"/>
                  </a:lnTo>
                  <a:lnTo>
                    <a:pt x="1920040" y="24537"/>
                  </a:lnTo>
                  <a:lnTo>
                    <a:pt x="1965919" y="33241"/>
                  </a:lnTo>
                  <a:lnTo>
                    <a:pt x="2011336" y="43212"/>
                  </a:lnTo>
                  <a:lnTo>
                    <a:pt x="2056273" y="54432"/>
                  </a:lnTo>
                  <a:lnTo>
                    <a:pt x="2100709" y="66880"/>
                  </a:lnTo>
                  <a:lnTo>
                    <a:pt x="2144626" y="80538"/>
                  </a:lnTo>
                  <a:lnTo>
                    <a:pt x="2188005" y="95387"/>
                  </a:lnTo>
                  <a:lnTo>
                    <a:pt x="2230825" y="111407"/>
                  </a:lnTo>
                  <a:lnTo>
                    <a:pt x="2273069" y="128579"/>
                  </a:lnTo>
                  <a:lnTo>
                    <a:pt x="2314717" y="146884"/>
                  </a:lnTo>
                  <a:lnTo>
                    <a:pt x="2355750" y="166304"/>
                  </a:lnTo>
                  <a:lnTo>
                    <a:pt x="2396148" y="186817"/>
                  </a:lnTo>
                  <a:lnTo>
                    <a:pt x="2435893" y="208407"/>
                  </a:lnTo>
                  <a:lnTo>
                    <a:pt x="2474965" y="231053"/>
                  </a:lnTo>
                  <a:lnTo>
                    <a:pt x="2513345" y="254735"/>
                  </a:lnTo>
                  <a:lnTo>
                    <a:pt x="2551014" y="279436"/>
                  </a:lnTo>
                  <a:lnTo>
                    <a:pt x="2587952" y="305136"/>
                  </a:lnTo>
                  <a:lnTo>
                    <a:pt x="2624142" y="331815"/>
                  </a:lnTo>
                  <a:lnTo>
                    <a:pt x="2659562" y="359455"/>
                  </a:lnTo>
                  <a:lnTo>
                    <a:pt x="2694195" y="388036"/>
                  </a:lnTo>
                  <a:lnTo>
                    <a:pt x="2728020" y="417539"/>
                  </a:lnTo>
                  <a:lnTo>
                    <a:pt x="2761020" y="447944"/>
                  </a:lnTo>
                  <a:lnTo>
                    <a:pt x="2793174" y="479234"/>
                  </a:lnTo>
                  <a:lnTo>
                    <a:pt x="2824464" y="511388"/>
                  </a:lnTo>
                  <a:lnTo>
                    <a:pt x="2854869" y="544388"/>
                  </a:lnTo>
                  <a:lnTo>
                    <a:pt x="2884372" y="578213"/>
                  </a:lnTo>
                  <a:lnTo>
                    <a:pt x="2912953" y="612846"/>
                  </a:lnTo>
                  <a:lnTo>
                    <a:pt x="2940593" y="648266"/>
                  </a:lnTo>
                  <a:lnTo>
                    <a:pt x="2967272" y="684456"/>
                  </a:lnTo>
                  <a:lnTo>
                    <a:pt x="2992972" y="721394"/>
                  </a:lnTo>
                  <a:lnTo>
                    <a:pt x="3017673" y="759063"/>
                  </a:lnTo>
                  <a:lnTo>
                    <a:pt x="3041355" y="797443"/>
                  </a:lnTo>
                  <a:lnTo>
                    <a:pt x="3064001" y="836515"/>
                  </a:lnTo>
                  <a:lnTo>
                    <a:pt x="3085591" y="876260"/>
                  </a:lnTo>
                  <a:lnTo>
                    <a:pt x="3106104" y="916658"/>
                  </a:lnTo>
                  <a:lnTo>
                    <a:pt x="3125524" y="957691"/>
                  </a:lnTo>
                  <a:lnTo>
                    <a:pt x="3143829" y="999339"/>
                  </a:lnTo>
                  <a:lnTo>
                    <a:pt x="3161001" y="1041583"/>
                  </a:lnTo>
                  <a:lnTo>
                    <a:pt x="3177021" y="1084403"/>
                  </a:lnTo>
                  <a:lnTo>
                    <a:pt x="3191870" y="1127782"/>
                  </a:lnTo>
                  <a:lnTo>
                    <a:pt x="3205528" y="1171699"/>
                  </a:lnTo>
                  <a:lnTo>
                    <a:pt x="3217976" y="1216135"/>
                  </a:lnTo>
                  <a:lnTo>
                    <a:pt x="3229196" y="1261072"/>
                  </a:lnTo>
                  <a:lnTo>
                    <a:pt x="3239167" y="1306489"/>
                  </a:lnTo>
                  <a:lnTo>
                    <a:pt x="3247871" y="1352368"/>
                  </a:lnTo>
                  <a:lnTo>
                    <a:pt x="3255289" y="1398690"/>
                  </a:lnTo>
                  <a:lnTo>
                    <a:pt x="3261401" y="1445436"/>
                  </a:lnTo>
                  <a:lnTo>
                    <a:pt x="3266188" y="1492585"/>
                  </a:lnTo>
                  <a:lnTo>
                    <a:pt x="3269631" y="1540120"/>
                  </a:lnTo>
                  <a:lnTo>
                    <a:pt x="3271711" y="1588020"/>
                  </a:lnTo>
                  <a:lnTo>
                    <a:pt x="3272408" y="1636268"/>
                  </a:lnTo>
                  <a:lnTo>
                    <a:pt x="3271711" y="1684508"/>
                  </a:lnTo>
                  <a:lnTo>
                    <a:pt x="3269631" y="1732402"/>
                  </a:lnTo>
                  <a:lnTo>
                    <a:pt x="3266188" y="1779931"/>
                  </a:lnTo>
                  <a:lnTo>
                    <a:pt x="3261401" y="1827074"/>
                  </a:lnTo>
                  <a:lnTo>
                    <a:pt x="3255289" y="1873814"/>
                  </a:lnTo>
                  <a:lnTo>
                    <a:pt x="3247871" y="1920131"/>
                  </a:lnTo>
                  <a:lnTo>
                    <a:pt x="3239167" y="1966005"/>
                  </a:lnTo>
                  <a:lnTo>
                    <a:pt x="3229196" y="2011418"/>
                  </a:lnTo>
                  <a:lnTo>
                    <a:pt x="3217976" y="2056350"/>
                  </a:lnTo>
                  <a:lnTo>
                    <a:pt x="3205528" y="2100782"/>
                  </a:lnTo>
                  <a:lnTo>
                    <a:pt x="3191870" y="2144695"/>
                  </a:lnTo>
                  <a:lnTo>
                    <a:pt x="3177021" y="2188069"/>
                  </a:lnTo>
                  <a:lnTo>
                    <a:pt x="3161001" y="2230886"/>
                  </a:lnTo>
                  <a:lnTo>
                    <a:pt x="3143829" y="2273127"/>
                  </a:lnTo>
                  <a:lnTo>
                    <a:pt x="3125524" y="2314772"/>
                  </a:lnTo>
                  <a:lnTo>
                    <a:pt x="3106104" y="2355801"/>
                  </a:lnTo>
                  <a:lnTo>
                    <a:pt x="3085591" y="2396197"/>
                  </a:lnTo>
                  <a:lnTo>
                    <a:pt x="3064001" y="2435939"/>
                  </a:lnTo>
                  <a:lnTo>
                    <a:pt x="3041355" y="2475008"/>
                  </a:lnTo>
                  <a:lnTo>
                    <a:pt x="3017673" y="2513386"/>
                  </a:lnTo>
                  <a:lnTo>
                    <a:pt x="2992972" y="2551053"/>
                  </a:lnTo>
                  <a:lnTo>
                    <a:pt x="2967272" y="2587989"/>
                  </a:lnTo>
                  <a:lnTo>
                    <a:pt x="2940593" y="2624177"/>
                  </a:lnTo>
                  <a:lnTo>
                    <a:pt x="2912953" y="2659596"/>
                  </a:lnTo>
                  <a:lnTo>
                    <a:pt x="2884372" y="2694227"/>
                  </a:lnTo>
                  <a:lnTo>
                    <a:pt x="2854869" y="2728051"/>
                  </a:lnTo>
                  <a:lnTo>
                    <a:pt x="2824464" y="2761050"/>
                  </a:lnTo>
                  <a:lnTo>
                    <a:pt x="2793174" y="2793203"/>
                  </a:lnTo>
                  <a:lnTo>
                    <a:pt x="2761020" y="2824491"/>
                  </a:lnTo>
                  <a:lnTo>
                    <a:pt x="2728020" y="2854896"/>
                  </a:lnTo>
                  <a:lnTo>
                    <a:pt x="2694195" y="2884398"/>
                  </a:lnTo>
                  <a:lnTo>
                    <a:pt x="2659562" y="2912979"/>
                  </a:lnTo>
                  <a:lnTo>
                    <a:pt x="2624142" y="2940618"/>
                  </a:lnTo>
                  <a:lnTo>
                    <a:pt x="2587952" y="2967297"/>
                  </a:lnTo>
                  <a:lnTo>
                    <a:pt x="2551014" y="2992996"/>
                  </a:lnTo>
                  <a:lnTo>
                    <a:pt x="2513345" y="3017696"/>
                  </a:lnTo>
                  <a:lnTo>
                    <a:pt x="2474965" y="3041379"/>
                  </a:lnTo>
                  <a:lnTo>
                    <a:pt x="2435893" y="3064025"/>
                  </a:lnTo>
                  <a:lnTo>
                    <a:pt x="2396148" y="3085614"/>
                  </a:lnTo>
                  <a:lnTo>
                    <a:pt x="2355750" y="3106128"/>
                  </a:lnTo>
                  <a:lnTo>
                    <a:pt x="2314717" y="3125547"/>
                  </a:lnTo>
                  <a:lnTo>
                    <a:pt x="2273069" y="3143852"/>
                  </a:lnTo>
                  <a:lnTo>
                    <a:pt x="2230825" y="3161025"/>
                  </a:lnTo>
                  <a:lnTo>
                    <a:pt x="2188005" y="3177045"/>
                  </a:lnTo>
                  <a:lnTo>
                    <a:pt x="2144626" y="3191894"/>
                  </a:lnTo>
                  <a:lnTo>
                    <a:pt x="2100709" y="3205552"/>
                  </a:lnTo>
                  <a:lnTo>
                    <a:pt x="2056273" y="3218001"/>
                  </a:lnTo>
                  <a:lnTo>
                    <a:pt x="2011336" y="3229220"/>
                  </a:lnTo>
                  <a:lnTo>
                    <a:pt x="1965919" y="3239192"/>
                  </a:lnTo>
                  <a:lnTo>
                    <a:pt x="1920040" y="3247896"/>
                  </a:lnTo>
                  <a:lnTo>
                    <a:pt x="1873718" y="3255314"/>
                  </a:lnTo>
                  <a:lnTo>
                    <a:pt x="1826972" y="3261426"/>
                  </a:lnTo>
                  <a:lnTo>
                    <a:pt x="1779823" y="3266213"/>
                  </a:lnTo>
                  <a:lnTo>
                    <a:pt x="1732288" y="3269656"/>
                  </a:lnTo>
                  <a:lnTo>
                    <a:pt x="1684388" y="3271736"/>
                  </a:lnTo>
                  <a:lnTo>
                    <a:pt x="1636141" y="3272434"/>
                  </a:lnTo>
                  <a:lnTo>
                    <a:pt x="1587900" y="3271736"/>
                  </a:lnTo>
                  <a:lnTo>
                    <a:pt x="1540006" y="3269656"/>
                  </a:lnTo>
                  <a:lnTo>
                    <a:pt x="1492477" y="3266213"/>
                  </a:lnTo>
                  <a:lnTo>
                    <a:pt x="1445334" y="3261426"/>
                  </a:lnTo>
                  <a:lnTo>
                    <a:pt x="1398594" y="3255314"/>
                  </a:lnTo>
                  <a:lnTo>
                    <a:pt x="1352278" y="3247896"/>
                  </a:lnTo>
                  <a:lnTo>
                    <a:pt x="1306404" y="3239192"/>
                  </a:lnTo>
                  <a:lnTo>
                    <a:pt x="1260992" y="3229220"/>
                  </a:lnTo>
                  <a:lnTo>
                    <a:pt x="1216060" y="3218001"/>
                  </a:lnTo>
                  <a:lnTo>
                    <a:pt x="1171629" y="3205552"/>
                  </a:lnTo>
                  <a:lnTo>
                    <a:pt x="1127716" y="3191894"/>
                  </a:lnTo>
                  <a:lnTo>
                    <a:pt x="1084342" y="3177045"/>
                  </a:lnTo>
                  <a:lnTo>
                    <a:pt x="1041525" y="3161025"/>
                  </a:lnTo>
                  <a:lnTo>
                    <a:pt x="999285" y="3143852"/>
                  </a:lnTo>
                  <a:lnTo>
                    <a:pt x="957641" y="3125547"/>
                  </a:lnTo>
                  <a:lnTo>
                    <a:pt x="916612" y="3106128"/>
                  </a:lnTo>
                  <a:lnTo>
                    <a:pt x="876217" y="3085614"/>
                  </a:lnTo>
                  <a:lnTo>
                    <a:pt x="836475" y="3064025"/>
                  </a:lnTo>
                  <a:lnTo>
                    <a:pt x="797407" y="3041379"/>
                  </a:lnTo>
                  <a:lnTo>
                    <a:pt x="759029" y="3017696"/>
                  </a:lnTo>
                  <a:lnTo>
                    <a:pt x="721363" y="2992996"/>
                  </a:lnTo>
                  <a:lnTo>
                    <a:pt x="684427" y="2967297"/>
                  </a:lnTo>
                  <a:lnTo>
                    <a:pt x="648240" y="2940618"/>
                  </a:lnTo>
                  <a:lnTo>
                    <a:pt x="612822" y="2912979"/>
                  </a:lnTo>
                  <a:lnTo>
                    <a:pt x="578192" y="2884398"/>
                  </a:lnTo>
                  <a:lnTo>
                    <a:pt x="544368" y="2854896"/>
                  </a:lnTo>
                  <a:lnTo>
                    <a:pt x="511370" y="2824491"/>
                  </a:lnTo>
                  <a:lnTo>
                    <a:pt x="479218" y="2793203"/>
                  </a:lnTo>
                  <a:lnTo>
                    <a:pt x="447930" y="2761050"/>
                  </a:lnTo>
                  <a:lnTo>
                    <a:pt x="417526" y="2728051"/>
                  </a:lnTo>
                  <a:lnTo>
                    <a:pt x="388024" y="2694227"/>
                  </a:lnTo>
                  <a:lnTo>
                    <a:pt x="359445" y="2659596"/>
                  </a:lnTo>
                  <a:lnTo>
                    <a:pt x="331806" y="2624177"/>
                  </a:lnTo>
                  <a:lnTo>
                    <a:pt x="305128" y="2587989"/>
                  </a:lnTo>
                  <a:lnTo>
                    <a:pt x="279430" y="2551053"/>
                  </a:lnTo>
                  <a:lnTo>
                    <a:pt x="254730" y="2513386"/>
                  </a:lnTo>
                  <a:lnTo>
                    <a:pt x="231048" y="2475008"/>
                  </a:lnTo>
                  <a:lnTo>
                    <a:pt x="208403" y="2435939"/>
                  </a:lnTo>
                  <a:lnTo>
                    <a:pt x="186814" y="2396197"/>
                  </a:lnTo>
                  <a:lnTo>
                    <a:pt x="166301" y="2355801"/>
                  </a:lnTo>
                  <a:lnTo>
                    <a:pt x="146882" y="2314772"/>
                  </a:lnTo>
                  <a:lnTo>
                    <a:pt x="128577" y="2273127"/>
                  </a:lnTo>
                  <a:lnTo>
                    <a:pt x="111405" y="2230886"/>
                  </a:lnTo>
                  <a:lnTo>
                    <a:pt x="95385" y="2188069"/>
                  </a:lnTo>
                  <a:lnTo>
                    <a:pt x="80537" y="2144695"/>
                  </a:lnTo>
                  <a:lnTo>
                    <a:pt x="66879" y="2100782"/>
                  </a:lnTo>
                  <a:lnTo>
                    <a:pt x="54431" y="2056350"/>
                  </a:lnTo>
                  <a:lnTo>
                    <a:pt x="43212" y="2011418"/>
                  </a:lnTo>
                  <a:lnTo>
                    <a:pt x="33241" y="1966005"/>
                  </a:lnTo>
                  <a:lnTo>
                    <a:pt x="24537" y="1920131"/>
                  </a:lnTo>
                  <a:lnTo>
                    <a:pt x="17119" y="1873814"/>
                  </a:lnTo>
                  <a:lnTo>
                    <a:pt x="11007" y="1827074"/>
                  </a:lnTo>
                  <a:lnTo>
                    <a:pt x="6220" y="1779931"/>
                  </a:lnTo>
                  <a:lnTo>
                    <a:pt x="2777" y="1732402"/>
                  </a:lnTo>
                  <a:lnTo>
                    <a:pt x="697" y="1684508"/>
                  </a:lnTo>
                  <a:lnTo>
                    <a:pt x="0" y="1636268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6496" y="3592028"/>
              <a:ext cx="1612265" cy="155147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219078" y="3603832"/>
              <a:ext cx="1241425" cy="1239520"/>
            </a:xfrm>
            <a:custGeom>
              <a:avLst/>
              <a:gdLst/>
              <a:ahLst/>
              <a:cxnLst/>
              <a:rect l="l" t="t" r="r" b="b"/>
              <a:pathLst>
                <a:path w="1241425" h="1239520">
                  <a:moveTo>
                    <a:pt x="623560" y="0"/>
                  </a:moveTo>
                  <a:lnTo>
                    <a:pt x="577893" y="1250"/>
                  </a:lnTo>
                  <a:lnTo>
                    <a:pt x="532212" y="5887"/>
                  </a:lnTo>
                  <a:lnTo>
                    <a:pt x="486705" y="13961"/>
                  </a:lnTo>
                  <a:lnTo>
                    <a:pt x="441557" y="25519"/>
                  </a:lnTo>
                  <a:lnTo>
                    <a:pt x="396953" y="40609"/>
                  </a:lnTo>
                  <a:lnTo>
                    <a:pt x="353080" y="59280"/>
                  </a:lnTo>
                  <a:lnTo>
                    <a:pt x="310124" y="81580"/>
                  </a:lnTo>
                  <a:lnTo>
                    <a:pt x="269011" y="107552"/>
                  </a:lnTo>
                  <a:lnTo>
                    <a:pt x="230615" y="136142"/>
                  </a:lnTo>
                  <a:lnTo>
                    <a:pt x="194985" y="167164"/>
                  </a:lnTo>
                  <a:lnTo>
                    <a:pt x="162171" y="200432"/>
                  </a:lnTo>
                  <a:lnTo>
                    <a:pt x="132225" y="235759"/>
                  </a:lnTo>
                  <a:lnTo>
                    <a:pt x="105196" y="272959"/>
                  </a:lnTo>
                  <a:lnTo>
                    <a:pt x="81134" y="311847"/>
                  </a:lnTo>
                  <a:lnTo>
                    <a:pt x="60089" y="352237"/>
                  </a:lnTo>
                  <a:lnTo>
                    <a:pt x="42112" y="393942"/>
                  </a:lnTo>
                  <a:lnTo>
                    <a:pt x="27253" y="436776"/>
                  </a:lnTo>
                  <a:lnTo>
                    <a:pt x="15562" y="480554"/>
                  </a:lnTo>
                  <a:lnTo>
                    <a:pt x="7090" y="525089"/>
                  </a:lnTo>
                  <a:lnTo>
                    <a:pt x="1885" y="570195"/>
                  </a:lnTo>
                  <a:lnTo>
                    <a:pt x="0" y="615687"/>
                  </a:lnTo>
                  <a:lnTo>
                    <a:pt x="1483" y="661378"/>
                  </a:lnTo>
                  <a:lnTo>
                    <a:pt x="6385" y="707082"/>
                  </a:lnTo>
                  <a:lnTo>
                    <a:pt x="14756" y="752614"/>
                  </a:lnTo>
                  <a:lnTo>
                    <a:pt x="26647" y="797787"/>
                  </a:lnTo>
                  <a:lnTo>
                    <a:pt x="42107" y="842415"/>
                  </a:lnTo>
                  <a:lnTo>
                    <a:pt x="61187" y="886312"/>
                  </a:lnTo>
                  <a:lnTo>
                    <a:pt x="83937" y="929292"/>
                  </a:lnTo>
                  <a:lnTo>
                    <a:pt x="109892" y="970411"/>
                  </a:lnTo>
                  <a:lnTo>
                    <a:pt x="138465" y="1008814"/>
                  </a:lnTo>
                  <a:lnTo>
                    <a:pt x="169470" y="1044451"/>
                  </a:lnTo>
                  <a:lnTo>
                    <a:pt x="202721" y="1077272"/>
                  </a:lnTo>
                  <a:lnTo>
                    <a:pt x="238032" y="1107226"/>
                  </a:lnTo>
                  <a:lnTo>
                    <a:pt x="275217" y="1134264"/>
                  </a:lnTo>
                  <a:lnTo>
                    <a:pt x="314089" y="1158334"/>
                  </a:lnTo>
                  <a:lnTo>
                    <a:pt x="354463" y="1179387"/>
                  </a:lnTo>
                  <a:lnTo>
                    <a:pt x="396153" y="1197372"/>
                  </a:lnTo>
                  <a:lnTo>
                    <a:pt x="438971" y="1212238"/>
                  </a:lnTo>
                  <a:lnTo>
                    <a:pt x="482733" y="1223937"/>
                  </a:lnTo>
                  <a:lnTo>
                    <a:pt x="527252" y="1232416"/>
                  </a:lnTo>
                  <a:lnTo>
                    <a:pt x="572342" y="1237626"/>
                  </a:lnTo>
                  <a:lnTo>
                    <a:pt x="617817" y="1239517"/>
                  </a:lnTo>
                  <a:lnTo>
                    <a:pt x="663490" y="1238038"/>
                  </a:lnTo>
                  <a:lnTo>
                    <a:pt x="709176" y="1233139"/>
                  </a:lnTo>
                  <a:lnTo>
                    <a:pt x="754689" y="1224769"/>
                  </a:lnTo>
                  <a:lnTo>
                    <a:pt x="799842" y="1212879"/>
                  </a:lnTo>
                  <a:lnTo>
                    <a:pt x="844449" y="1197418"/>
                  </a:lnTo>
                  <a:lnTo>
                    <a:pt x="888324" y="1178335"/>
                  </a:lnTo>
                  <a:lnTo>
                    <a:pt x="931281" y="1155580"/>
                  </a:lnTo>
                  <a:lnTo>
                    <a:pt x="972377" y="1130041"/>
                  </a:lnTo>
                  <a:lnTo>
                    <a:pt x="1010761" y="1101801"/>
                  </a:lnTo>
                  <a:lnTo>
                    <a:pt x="1046380" y="1071056"/>
                  </a:lnTo>
                  <a:lnTo>
                    <a:pt x="1079186" y="1038000"/>
                  </a:lnTo>
                  <a:lnTo>
                    <a:pt x="1109128" y="1002828"/>
                  </a:lnTo>
                  <a:lnTo>
                    <a:pt x="1136154" y="965735"/>
                  </a:lnTo>
                  <a:lnTo>
                    <a:pt x="1160215" y="926916"/>
                  </a:lnTo>
                  <a:lnTo>
                    <a:pt x="1181260" y="886565"/>
                  </a:lnTo>
                  <a:lnTo>
                    <a:pt x="1199240" y="844877"/>
                  </a:lnTo>
                  <a:lnTo>
                    <a:pt x="1214102" y="802046"/>
                  </a:lnTo>
                  <a:lnTo>
                    <a:pt x="1225798" y="758269"/>
                  </a:lnTo>
                  <a:lnTo>
                    <a:pt x="1234276" y="713738"/>
                  </a:lnTo>
                  <a:lnTo>
                    <a:pt x="1239486" y="668649"/>
                  </a:lnTo>
                  <a:lnTo>
                    <a:pt x="1241377" y="623197"/>
                  </a:lnTo>
                  <a:lnTo>
                    <a:pt x="1239900" y="577577"/>
                  </a:lnTo>
                  <a:lnTo>
                    <a:pt x="1235004" y="531983"/>
                  </a:lnTo>
                  <a:lnTo>
                    <a:pt x="1226638" y="486610"/>
                  </a:lnTo>
                  <a:lnTo>
                    <a:pt x="1214752" y="441652"/>
                  </a:lnTo>
                  <a:lnTo>
                    <a:pt x="1199295" y="397305"/>
                  </a:lnTo>
                  <a:lnTo>
                    <a:pt x="1180217" y="353763"/>
                  </a:lnTo>
                  <a:lnTo>
                    <a:pt x="1157468" y="311221"/>
                  </a:lnTo>
                  <a:lnTo>
                    <a:pt x="1131497" y="270103"/>
                  </a:lnTo>
                  <a:lnTo>
                    <a:pt x="1102911" y="231699"/>
                  </a:lnTo>
                  <a:lnTo>
                    <a:pt x="1071895" y="196056"/>
                  </a:lnTo>
                  <a:lnTo>
                    <a:pt x="1038637" y="163222"/>
                  </a:lnTo>
                  <a:lnTo>
                    <a:pt x="1003320" y="133245"/>
                  </a:lnTo>
                  <a:lnTo>
                    <a:pt x="966133" y="106174"/>
                  </a:lnTo>
                  <a:lnTo>
                    <a:pt x="927259" y="82057"/>
                  </a:lnTo>
                  <a:lnTo>
                    <a:pt x="886886" y="60943"/>
                  </a:lnTo>
                  <a:lnTo>
                    <a:pt x="845199" y="42879"/>
                  </a:lnTo>
                  <a:lnTo>
                    <a:pt x="802384" y="27913"/>
                  </a:lnTo>
                  <a:lnTo>
                    <a:pt x="758627" y="16094"/>
                  </a:lnTo>
                  <a:lnTo>
                    <a:pt x="714113" y="7470"/>
                  </a:lnTo>
                  <a:lnTo>
                    <a:pt x="669029" y="2089"/>
                  </a:lnTo>
                  <a:lnTo>
                    <a:pt x="6235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5944" y="3592028"/>
              <a:ext cx="1610868" cy="1551471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899025" y="3603752"/>
              <a:ext cx="1239520" cy="1239520"/>
            </a:xfrm>
            <a:custGeom>
              <a:avLst/>
              <a:gdLst/>
              <a:ahLst/>
              <a:cxnLst/>
              <a:rect l="l" t="t" r="r" b="b"/>
              <a:pathLst>
                <a:path w="1239520" h="1239520">
                  <a:moveTo>
                    <a:pt x="619633" y="0"/>
                  </a:moveTo>
                  <a:lnTo>
                    <a:pt x="571202" y="1864"/>
                  </a:lnTo>
                  <a:lnTo>
                    <a:pt x="523792" y="7364"/>
                  </a:lnTo>
                  <a:lnTo>
                    <a:pt x="477540" y="16364"/>
                  </a:lnTo>
                  <a:lnTo>
                    <a:pt x="432584" y="28724"/>
                  </a:lnTo>
                  <a:lnTo>
                    <a:pt x="389062" y="44308"/>
                  </a:lnTo>
                  <a:lnTo>
                    <a:pt x="347111" y="62977"/>
                  </a:lnTo>
                  <a:lnTo>
                    <a:pt x="306869" y="84595"/>
                  </a:lnTo>
                  <a:lnTo>
                    <a:pt x="268474" y="109022"/>
                  </a:lnTo>
                  <a:lnTo>
                    <a:pt x="232062" y="136122"/>
                  </a:lnTo>
                  <a:lnTo>
                    <a:pt x="197773" y="165756"/>
                  </a:lnTo>
                  <a:lnTo>
                    <a:pt x="165743" y="197788"/>
                  </a:lnTo>
                  <a:lnTo>
                    <a:pt x="136110" y="232078"/>
                  </a:lnTo>
                  <a:lnTo>
                    <a:pt x="109012" y="268490"/>
                  </a:lnTo>
                  <a:lnTo>
                    <a:pt x="84586" y="306886"/>
                  </a:lnTo>
                  <a:lnTo>
                    <a:pt x="62971" y="347128"/>
                  </a:lnTo>
                  <a:lnTo>
                    <a:pt x="44303" y="389078"/>
                  </a:lnTo>
                  <a:lnTo>
                    <a:pt x="28721" y="432599"/>
                  </a:lnTo>
                  <a:lnTo>
                    <a:pt x="16362" y="477552"/>
                  </a:lnTo>
                  <a:lnTo>
                    <a:pt x="7363" y="523801"/>
                  </a:lnTo>
                  <a:lnTo>
                    <a:pt x="1863" y="571207"/>
                  </a:lnTo>
                  <a:lnTo>
                    <a:pt x="0" y="619633"/>
                  </a:lnTo>
                  <a:lnTo>
                    <a:pt x="1863" y="668058"/>
                  </a:lnTo>
                  <a:lnTo>
                    <a:pt x="7363" y="715465"/>
                  </a:lnTo>
                  <a:lnTo>
                    <a:pt x="16362" y="761714"/>
                  </a:lnTo>
                  <a:lnTo>
                    <a:pt x="28721" y="806669"/>
                  </a:lnTo>
                  <a:lnTo>
                    <a:pt x="44303" y="850191"/>
                  </a:lnTo>
                  <a:lnTo>
                    <a:pt x="62971" y="892142"/>
                  </a:lnTo>
                  <a:lnTo>
                    <a:pt x="84586" y="932386"/>
                  </a:lnTo>
                  <a:lnTo>
                    <a:pt x="109012" y="970783"/>
                  </a:lnTo>
                  <a:lnTo>
                    <a:pt x="136110" y="1007197"/>
                  </a:lnTo>
                  <a:lnTo>
                    <a:pt x="165743" y="1041489"/>
                  </a:lnTo>
                  <a:lnTo>
                    <a:pt x="197773" y="1073522"/>
                  </a:lnTo>
                  <a:lnTo>
                    <a:pt x="232062" y="1103159"/>
                  </a:lnTo>
                  <a:lnTo>
                    <a:pt x="268474" y="1130260"/>
                  </a:lnTo>
                  <a:lnTo>
                    <a:pt x="306869" y="1154689"/>
                  </a:lnTo>
                  <a:lnTo>
                    <a:pt x="347111" y="1176308"/>
                  </a:lnTo>
                  <a:lnTo>
                    <a:pt x="389062" y="1194979"/>
                  </a:lnTo>
                  <a:lnTo>
                    <a:pt x="432584" y="1210564"/>
                  </a:lnTo>
                  <a:lnTo>
                    <a:pt x="477540" y="1222925"/>
                  </a:lnTo>
                  <a:lnTo>
                    <a:pt x="523792" y="1231925"/>
                  </a:lnTo>
                  <a:lnTo>
                    <a:pt x="571202" y="1237427"/>
                  </a:lnTo>
                  <a:lnTo>
                    <a:pt x="619633" y="1239291"/>
                  </a:lnTo>
                  <a:lnTo>
                    <a:pt x="668063" y="1237427"/>
                  </a:lnTo>
                  <a:lnTo>
                    <a:pt x="715473" y="1231925"/>
                  </a:lnTo>
                  <a:lnTo>
                    <a:pt x="761725" y="1222925"/>
                  </a:lnTo>
                  <a:lnTo>
                    <a:pt x="806681" y="1210564"/>
                  </a:lnTo>
                  <a:lnTo>
                    <a:pt x="850203" y="1194979"/>
                  </a:lnTo>
                  <a:lnTo>
                    <a:pt x="892154" y="1176308"/>
                  </a:lnTo>
                  <a:lnTo>
                    <a:pt x="932396" y="1154689"/>
                  </a:lnTo>
                  <a:lnTo>
                    <a:pt x="970791" y="1130260"/>
                  </a:lnTo>
                  <a:lnTo>
                    <a:pt x="1007203" y="1103159"/>
                  </a:lnTo>
                  <a:lnTo>
                    <a:pt x="1041492" y="1073522"/>
                  </a:lnTo>
                  <a:lnTo>
                    <a:pt x="1073522" y="1041489"/>
                  </a:lnTo>
                  <a:lnTo>
                    <a:pt x="1103155" y="1007197"/>
                  </a:lnTo>
                  <a:lnTo>
                    <a:pt x="1130253" y="970783"/>
                  </a:lnTo>
                  <a:lnTo>
                    <a:pt x="1154679" y="932386"/>
                  </a:lnTo>
                  <a:lnTo>
                    <a:pt x="1176294" y="892142"/>
                  </a:lnTo>
                  <a:lnTo>
                    <a:pt x="1194962" y="850191"/>
                  </a:lnTo>
                  <a:lnTo>
                    <a:pt x="1210544" y="806669"/>
                  </a:lnTo>
                  <a:lnTo>
                    <a:pt x="1222903" y="761714"/>
                  </a:lnTo>
                  <a:lnTo>
                    <a:pt x="1231902" y="715465"/>
                  </a:lnTo>
                  <a:lnTo>
                    <a:pt x="1237402" y="668058"/>
                  </a:lnTo>
                  <a:lnTo>
                    <a:pt x="1239265" y="619633"/>
                  </a:lnTo>
                  <a:lnTo>
                    <a:pt x="1237402" y="571207"/>
                  </a:lnTo>
                  <a:lnTo>
                    <a:pt x="1231902" y="523801"/>
                  </a:lnTo>
                  <a:lnTo>
                    <a:pt x="1222903" y="477552"/>
                  </a:lnTo>
                  <a:lnTo>
                    <a:pt x="1210544" y="432599"/>
                  </a:lnTo>
                  <a:lnTo>
                    <a:pt x="1194962" y="389078"/>
                  </a:lnTo>
                  <a:lnTo>
                    <a:pt x="1176294" y="347128"/>
                  </a:lnTo>
                  <a:lnTo>
                    <a:pt x="1154679" y="306886"/>
                  </a:lnTo>
                  <a:lnTo>
                    <a:pt x="1130253" y="268490"/>
                  </a:lnTo>
                  <a:lnTo>
                    <a:pt x="1103155" y="232078"/>
                  </a:lnTo>
                  <a:lnTo>
                    <a:pt x="1073522" y="197788"/>
                  </a:lnTo>
                  <a:lnTo>
                    <a:pt x="1041492" y="165756"/>
                  </a:lnTo>
                  <a:lnTo>
                    <a:pt x="1007203" y="136122"/>
                  </a:lnTo>
                  <a:lnTo>
                    <a:pt x="970791" y="109022"/>
                  </a:lnTo>
                  <a:lnTo>
                    <a:pt x="932396" y="84595"/>
                  </a:lnTo>
                  <a:lnTo>
                    <a:pt x="892154" y="62977"/>
                  </a:lnTo>
                  <a:lnTo>
                    <a:pt x="850203" y="44308"/>
                  </a:lnTo>
                  <a:lnTo>
                    <a:pt x="806681" y="28724"/>
                  </a:lnTo>
                  <a:lnTo>
                    <a:pt x="761725" y="16364"/>
                  </a:lnTo>
                  <a:lnTo>
                    <a:pt x="715473" y="7364"/>
                  </a:lnTo>
                  <a:lnTo>
                    <a:pt x="668063" y="1864"/>
                  </a:lnTo>
                  <a:lnTo>
                    <a:pt x="6196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5667" y="2135123"/>
              <a:ext cx="1609343" cy="161086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738838" y="2147903"/>
              <a:ext cx="1238885" cy="1239520"/>
            </a:xfrm>
            <a:custGeom>
              <a:avLst/>
              <a:gdLst/>
              <a:ahLst/>
              <a:cxnLst/>
              <a:rect l="l" t="t" r="r" b="b"/>
              <a:pathLst>
                <a:path w="1238884" h="1239520">
                  <a:moveTo>
                    <a:pt x="615098" y="0"/>
                  </a:moveTo>
                  <a:lnTo>
                    <a:pt x="569648" y="2089"/>
                  </a:lnTo>
                  <a:lnTo>
                    <a:pt x="524582" y="7469"/>
                  </a:lnTo>
                  <a:lnTo>
                    <a:pt x="480086" y="16092"/>
                  </a:lnTo>
                  <a:lnTo>
                    <a:pt x="436347" y="27910"/>
                  </a:lnTo>
                  <a:lnTo>
                    <a:pt x="393550" y="42875"/>
                  </a:lnTo>
                  <a:lnTo>
                    <a:pt x="351881" y="60938"/>
                  </a:lnTo>
                  <a:lnTo>
                    <a:pt x="311526" y="82051"/>
                  </a:lnTo>
                  <a:lnTo>
                    <a:pt x="272671" y="106166"/>
                  </a:lnTo>
                  <a:lnTo>
                    <a:pt x="235501" y="133235"/>
                  </a:lnTo>
                  <a:lnTo>
                    <a:pt x="200203" y="163209"/>
                  </a:lnTo>
                  <a:lnTo>
                    <a:pt x="166963" y="196040"/>
                  </a:lnTo>
                  <a:lnTo>
                    <a:pt x="135965" y="231681"/>
                  </a:lnTo>
                  <a:lnTo>
                    <a:pt x="107397" y="270082"/>
                  </a:lnTo>
                  <a:lnTo>
                    <a:pt x="81444" y="311197"/>
                  </a:lnTo>
                  <a:lnTo>
                    <a:pt x="59178" y="353744"/>
                  </a:lnTo>
                  <a:lnTo>
                    <a:pt x="40536" y="397290"/>
                  </a:lnTo>
                  <a:lnTo>
                    <a:pt x="25470" y="441641"/>
                  </a:lnTo>
                  <a:lnTo>
                    <a:pt x="13931" y="486602"/>
                  </a:lnTo>
                  <a:lnTo>
                    <a:pt x="5872" y="531978"/>
                  </a:lnTo>
                  <a:lnTo>
                    <a:pt x="1244" y="577575"/>
                  </a:lnTo>
                  <a:lnTo>
                    <a:pt x="0" y="623198"/>
                  </a:lnTo>
                  <a:lnTo>
                    <a:pt x="2091" y="668652"/>
                  </a:lnTo>
                  <a:lnTo>
                    <a:pt x="7469" y="713742"/>
                  </a:lnTo>
                  <a:lnTo>
                    <a:pt x="16087" y="758275"/>
                  </a:lnTo>
                  <a:lnTo>
                    <a:pt x="27896" y="802055"/>
                  </a:lnTo>
                  <a:lnTo>
                    <a:pt x="42848" y="844887"/>
                  </a:lnTo>
                  <a:lnTo>
                    <a:pt x="60895" y="886577"/>
                  </a:lnTo>
                  <a:lnTo>
                    <a:pt x="81990" y="926930"/>
                  </a:lnTo>
                  <a:lnTo>
                    <a:pt x="106083" y="965752"/>
                  </a:lnTo>
                  <a:lnTo>
                    <a:pt x="133128" y="1002848"/>
                  </a:lnTo>
                  <a:lnTo>
                    <a:pt x="163075" y="1038022"/>
                  </a:lnTo>
                  <a:lnTo>
                    <a:pt x="195877" y="1071082"/>
                  </a:lnTo>
                  <a:lnTo>
                    <a:pt x="231487" y="1101831"/>
                  </a:lnTo>
                  <a:lnTo>
                    <a:pt x="269854" y="1130075"/>
                  </a:lnTo>
                  <a:lnTo>
                    <a:pt x="310933" y="1155620"/>
                  </a:lnTo>
                  <a:lnTo>
                    <a:pt x="353426" y="1178369"/>
                  </a:lnTo>
                  <a:lnTo>
                    <a:pt x="396918" y="1197446"/>
                  </a:lnTo>
                  <a:lnTo>
                    <a:pt x="441215" y="1212903"/>
                  </a:lnTo>
                  <a:lnTo>
                    <a:pt x="486123" y="1224789"/>
                  </a:lnTo>
                  <a:lnTo>
                    <a:pt x="531446" y="1233154"/>
                  </a:lnTo>
                  <a:lnTo>
                    <a:pt x="576991" y="1238049"/>
                  </a:lnTo>
                  <a:lnTo>
                    <a:pt x="622563" y="1239524"/>
                  </a:lnTo>
                  <a:lnTo>
                    <a:pt x="667967" y="1237630"/>
                  </a:lnTo>
                  <a:lnTo>
                    <a:pt x="713009" y="1232417"/>
                  </a:lnTo>
                  <a:lnTo>
                    <a:pt x="757495" y="1223935"/>
                  </a:lnTo>
                  <a:lnTo>
                    <a:pt x="801229" y="1212235"/>
                  </a:lnTo>
                  <a:lnTo>
                    <a:pt x="844018" y="1197367"/>
                  </a:lnTo>
                  <a:lnTo>
                    <a:pt x="885666" y="1179382"/>
                  </a:lnTo>
                  <a:lnTo>
                    <a:pt x="925980" y="1158329"/>
                  </a:lnTo>
                  <a:lnTo>
                    <a:pt x="964765" y="1134259"/>
                  </a:lnTo>
                  <a:lnTo>
                    <a:pt x="1001826" y="1107223"/>
                  </a:lnTo>
                  <a:lnTo>
                    <a:pt x="1036968" y="1077270"/>
                  </a:lnTo>
                  <a:lnTo>
                    <a:pt x="1069998" y="1044452"/>
                  </a:lnTo>
                  <a:lnTo>
                    <a:pt x="1100721" y="1008818"/>
                  </a:lnTo>
                  <a:lnTo>
                    <a:pt x="1128942" y="970419"/>
                  </a:lnTo>
                  <a:lnTo>
                    <a:pt x="1154467" y="929306"/>
                  </a:lnTo>
                  <a:lnTo>
                    <a:pt x="1177200" y="886314"/>
                  </a:lnTo>
                  <a:lnTo>
                    <a:pt x="1196264" y="842407"/>
                  </a:lnTo>
                  <a:lnTo>
                    <a:pt x="1211711" y="797772"/>
                  </a:lnTo>
                  <a:lnTo>
                    <a:pt x="1223590" y="752593"/>
                  </a:lnTo>
                  <a:lnTo>
                    <a:pt x="1231952" y="707057"/>
                  </a:lnTo>
                  <a:lnTo>
                    <a:pt x="1236847" y="661350"/>
                  </a:lnTo>
                  <a:lnTo>
                    <a:pt x="1238325" y="615658"/>
                  </a:lnTo>
                  <a:lnTo>
                    <a:pt x="1236436" y="570166"/>
                  </a:lnTo>
                  <a:lnTo>
                    <a:pt x="1231231" y="525060"/>
                  </a:lnTo>
                  <a:lnTo>
                    <a:pt x="1222761" y="480527"/>
                  </a:lnTo>
                  <a:lnTo>
                    <a:pt x="1211074" y="436751"/>
                  </a:lnTo>
                  <a:lnTo>
                    <a:pt x="1196222" y="393919"/>
                  </a:lnTo>
                  <a:lnTo>
                    <a:pt x="1178255" y="352218"/>
                  </a:lnTo>
                  <a:lnTo>
                    <a:pt x="1157223" y="311832"/>
                  </a:lnTo>
                  <a:lnTo>
                    <a:pt x="1133177" y="272947"/>
                  </a:lnTo>
                  <a:lnTo>
                    <a:pt x="1106166" y="235750"/>
                  </a:lnTo>
                  <a:lnTo>
                    <a:pt x="1076241" y="200426"/>
                  </a:lnTo>
                  <a:lnTo>
                    <a:pt x="1043453" y="167161"/>
                  </a:lnTo>
                  <a:lnTo>
                    <a:pt x="1007851" y="136141"/>
                  </a:lnTo>
                  <a:lnTo>
                    <a:pt x="969485" y="107553"/>
                  </a:lnTo>
                  <a:lnTo>
                    <a:pt x="928407" y="81581"/>
                  </a:lnTo>
                  <a:lnTo>
                    <a:pt x="885469" y="59281"/>
                  </a:lnTo>
                  <a:lnTo>
                    <a:pt x="841614" y="40610"/>
                  </a:lnTo>
                  <a:lnTo>
                    <a:pt x="797029" y="25520"/>
                  </a:lnTo>
                  <a:lnTo>
                    <a:pt x="751899" y="13962"/>
                  </a:lnTo>
                  <a:lnTo>
                    <a:pt x="706410" y="5888"/>
                  </a:lnTo>
                  <a:lnTo>
                    <a:pt x="660747" y="1250"/>
                  </a:lnTo>
                  <a:lnTo>
                    <a:pt x="615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7467" y="681228"/>
              <a:ext cx="1609343" cy="1609344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4900003" y="692926"/>
              <a:ext cx="1238885" cy="1240155"/>
            </a:xfrm>
            <a:custGeom>
              <a:avLst/>
              <a:gdLst/>
              <a:ahLst/>
              <a:cxnLst/>
              <a:rect l="l" t="t" r="r" b="b"/>
              <a:pathLst>
                <a:path w="1238885" h="1240155">
                  <a:moveTo>
                    <a:pt x="623226" y="0"/>
                  </a:moveTo>
                  <a:lnTo>
                    <a:pt x="577577" y="1481"/>
                  </a:lnTo>
                  <a:lnTo>
                    <a:pt x="531915" y="6382"/>
                  </a:lnTo>
                  <a:lnTo>
                    <a:pt x="486426" y="14752"/>
                  </a:lnTo>
                  <a:lnTo>
                    <a:pt x="441295" y="26642"/>
                  </a:lnTo>
                  <a:lnTo>
                    <a:pt x="396710" y="42102"/>
                  </a:lnTo>
                  <a:lnTo>
                    <a:pt x="352855" y="61182"/>
                  </a:lnTo>
                  <a:lnTo>
                    <a:pt x="309917" y="83932"/>
                  </a:lnTo>
                  <a:lnTo>
                    <a:pt x="268839" y="109477"/>
                  </a:lnTo>
                  <a:lnTo>
                    <a:pt x="230474" y="137721"/>
                  </a:lnTo>
                  <a:lnTo>
                    <a:pt x="194871" y="168470"/>
                  </a:lnTo>
                  <a:lnTo>
                    <a:pt x="162083" y="201530"/>
                  </a:lnTo>
                  <a:lnTo>
                    <a:pt x="132158" y="236704"/>
                  </a:lnTo>
                  <a:lnTo>
                    <a:pt x="105147" y="273800"/>
                  </a:lnTo>
                  <a:lnTo>
                    <a:pt x="81101" y="312622"/>
                  </a:lnTo>
                  <a:lnTo>
                    <a:pt x="60069" y="352975"/>
                  </a:lnTo>
                  <a:lnTo>
                    <a:pt x="42102" y="394665"/>
                  </a:lnTo>
                  <a:lnTo>
                    <a:pt x="27250" y="437497"/>
                  </a:lnTo>
                  <a:lnTo>
                    <a:pt x="15564" y="481277"/>
                  </a:lnTo>
                  <a:lnTo>
                    <a:pt x="7093" y="525809"/>
                  </a:lnTo>
                  <a:lnTo>
                    <a:pt x="1888" y="570900"/>
                  </a:lnTo>
                  <a:lnTo>
                    <a:pt x="0" y="616354"/>
                  </a:lnTo>
                  <a:lnTo>
                    <a:pt x="1477" y="661977"/>
                  </a:lnTo>
                  <a:lnTo>
                    <a:pt x="6372" y="707574"/>
                  </a:lnTo>
                  <a:lnTo>
                    <a:pt x="14734" y="752950"/>
                  </a:lnTo>
                  <a:lnTo>
                    <a:pt x="26613" y="797911"/>
                  </a:lnTo>
                  <a:lnTo>
                    <a:pt x="42060" y="842262"/>
                  </a:lnTo>
                  <a:lnTo>
                    <a:pt x="61124" y="885808"/>
                  </a:lnTo>
                  <a:lnTo>
                    <a:pt x="83857" y="928355"/>
                  </a:lnTo>
                  <a:lnTo>
                    <a:pt x="109382" y="969469"/>
                  </a:lnTo>
                  <a:lnTo>
                    <a:pt x="137603" y="1007871"/>
                  </a:lnTo>
                  <a:lnTo>
                    <a:pt x="168326" y="1043511"/>
                  </a:lnTo>
                  <a:lnTo>
                    <a:pt x="201356" y="1076343"/>
                  </a:lnTo>
                  <a:lnTo>
                    <a:pt x="236499" y="1106317"/>
                  </a:lnTo>
                  <a:lnTo>
                    <a:pt x="273560" y="1133386"/>
                  </a:lnTo>
                  <a:lnTo>
                    <a:pt x="312344" y="1157501"/>
                  </a:lnTo>
                  <a:lnTo>
                    <a:pt x="352658" y="1178614"/>
                  </a:lnTo>
                  <a:lnTo>
                    <a:pt x="394307" y="1196677"/>
                  </a:lnTo>
                  <a:lnTo>
                    <a:pt x="437095" y="1211642"/>
                  </a:lnTo>
                  <a:lnTo>
                    <a:pt x="480830" y="1223460"/>
                  </a:lnTo>
                  <a:lnTo>
                    <a:pt x="525315" y="1232083"/>
                  </a:lnTo>
                  <a:lnTo>
                    <a:pt x="570357" y="1237463"/>
                  </a:lnTo>
                  <a:lnTo>
                    <a:pt x="615761" y="1239552"/>
                  </a:lnTo>
                  <a:lnTo>
                    <a:pt x="661333" y="1238302"/>
                  </a:lnTo>
                  <a:lnTo>
                    <a:pt x="706878" y="1233664"/>
                  </a:lnTo>
                  <a:lnTo>
                    <a:pt x="752202" y="1225590"/>
                  </a:lnTo>
                  <a:lnTo>
                    <a:pt x="797109" y="1214032"/>
                  </a:lnTo>
                  <a:lnTo>
                    <a:pt x="841406" y="1198942"/>
                  </a:lnTo>
                  <a:lnTo>
                    <a:pt x="884898" y="1180271"/>
                  </a:lnTo>
                  <a:lnTo>
                    <a:pt x="927391" y="1157971"/>
                  </a:lnTo>
                  <a:lnTo>
                    <a:pt x="968470" y="1131999"/>
                  </a:lnTo>
                  <a:lnTo>
                    <a:pt x="1006838" y="1103407"/>
                  </a:lnTo>
                  <a:lnTo>
                    <a:pt x="1042447" y="1072384"/>
                  </a:lnTo>
                  <a:lnTo>
                    <a:pt x="1075249" y="1039115"/>
                  </a:lnTo>
                  <a:lnTo>
                    <a:pt x="1105197" y="1003786"/>
                  </a:lnTo>
                  <a:lnTo>
                    <a:pt x="1132241" y="966583"/>
                  </a:lnTo>
                  <a:lnTo>
                    <a:pt x="1156335" y="927692"/>
                  </a:lnTo>
                  <a:lnTo>
                    <a:pt x="1177429" y="887300"/>
                  </a:lnTo>
                  <a:lnTo>
                    <a:pt x="1195476" y="845592"/>
                  </a:lnTo>
                  <a:lnTo>
                    <a:pt x="1210428" y="802756"/>
                  </a:lnTo>
                  <a:lnTo>
                    <a:pt x="1222237" y="758976"/>
                  </a:lnTo>
                  <a:lnTo>
                    <a:pt x="1230855" y="714439"/>
                  </a:lnTo>
                  <a:lnTo>
                    <a:pt x="1236234" y="669330"/>
                  </a:lnTo>
                  <a:lnTo>
                    <a:pt x="1238325" y="623838"/>
                  </a:lnTo>
                  <a:lnTo>
                    <a:pt x="1237080" y="578146"/>
                  </a:lnTo>
                  <a:lnTo>
                    <a:pt x="1232453" y="532442"/>
                  </a:lnTo>
                  <a:lnTo>
                    <a:pt x="1224393" y="486911"/>
                  </a:lnTo>
                  <a:lnTo>
                    <a:pt x="1212855" y="441740"/>
                  </a:lnTo>
                  <a:lnTo>
                    <a:pt x="1197788" y="397115"/>
                  </a:lnTo>
                  <a:lnTo>
                    <a:pt x="1179146" y="353222"/>
                  </a:lnTo>
                  <a:lnTo>
                    <a:pt x="1156880" y="310246"/>
                  </a:lnTo>
                  <a:lnTo>
                    <a:pt x="1130927" y="269116"/>
                  </a:lnTo>
                  <a:lnTo>
                    <a:pt x="1102359" y="230704"/>
                  </a:lnTo>
                  <a:lnTo>
                    <a:pt x="1071362" y="195060"/>
                  </a:lnTo>
                  <a:lnTo>
                    <a:pt x="1038121" y="162234"/>
                  </a:lnTo>
                  <a:lnTo>
                    <a:pt x="1002823" y="132276"/>
                  </a:lnTo>
                  <a:lnTo>
                    <a:pt x="965654" y="105237"/>
                  </a:lnTo>
                  <a:lnTo>
                    <a:pt x="926798" y="81167"/>
                  </a:lnTo>
                  <a:lnTo>
                    <a:pt x="886443" y="60115"/>
                  </a:lnTo>
                  <a:lnTo>
                    <a:pt x="844774" y="42131"/>
                  </a:lnTo>
                  <a:lnTo>
                    <a:pt x="801977" y="27267"/>
                  </a:lnTo>
                  <a:lnTo>
                    <a:pt x="758238" y="15571"/>
                  </a:lnTo>
                  <a:lnTo>
                    <a:pt x="713743" y="7095"/>
                  </a:lnTo>
                  <a:lnTo>
                    <a:pt x="668677" y="1888"/>
                  </a:lnTo>
                  <a:lnTo>
                    <a:pt x="623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4972" y="679704"/>
              <a:ext cx="1612264" cy="1613789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218052" y="691769"/>
              <a:ext cx="1242060" cy="1243965"/>
            </a:xfrm>
            <a:custGeom>
              <a:avLst/>
              <a:gdLst/>
              <a:ahLst/>
              <a:cxnLst/>
              <a:rect l="l" t="t" r="r" b="b"/>
              <a:pathLst>
                <a:path w="1242060" h="1243964">
                  <a:moveTo>
                    <a:pt x="621030" y="0"/>
                  </a:moveTo>
                  <a:lnTo>
                    <a:pt x="572491" y="1870"/>
                  </a:lnTo>
                  <a:lnTo>
                    <a:pt x="524975" y="7390"/>
                  </a:lnTo>
                  <a:lnTo>
                    <a:pt x="478620" y="16421"/>
                  </a:lnTo>
                  <a:lnTo>
                    <a:pt x="433563" y="28825"/>
                  </a:lnTo>
                  <a:lnTo>
                    <a:pt x="389943" y="44464"/>
                  </a:lnTo>
                  <a:lnTo>
                    <a:pt x="347898" y="63199"/>
                  </a:lnTo>
                  <a:lnTo>
                    <a:pt x="307565" y="84892"/>
                  </a:lnTo>
                  <a:lnTo>
                    <a:pt x="269083" y="109405"/>
                  </a:lnTo>
                  <a:lnTo>
                    <a:pt x="232589" y="136600"/>
                  </a:lnTo>
                  <a:lnTo>
                    <a:pt x="198222" y="166338"/>
                  </a:lnTo>
                  <a:lnTo>
                    <a:pt x="166120" y="198481"/>
                  </a:lnTo>
                  <a:lnTo>
                    <a:pt x="136420" y="232892"/>
                  </a:lnTo>
                  <a:lnTo>
                    <a:pt x="109260" y="269431"/>
                  </a:lnTo>
                  <a:lnTo>
                    <a:pt x="84779" y="307960"/>
                  </a:lnTo>
                  <a:lnTo>
                    <a:pt x="63114" y="348342"/>
                  </a:lnTo>
                  <a:lnTo>
                    <a:pt x="44404" y="390438"/>
                  </a:lnTo>
                  <a:lnTo>
                    <a:pt x="28786" y="434110"/>
                  </a:lnTo>
                  <a:lnTo>
                    <a:pt x="16399" y="479220"/>
                  </a:lnTo>
                  <a:lnTo>
                    <a:pt x="7380" y="525629"/>
                  </a:lnTo>
                  <a:lnTo>
                    <a:pt x="1868" y="573199"/>
                  </a:lnTo>
                  <a:lnTo>
                    <a:pt x="0" y="621791"/>
                  </a:lnTo>
                  <a:lnTo>
                    <a:pt x="1868" y="670384"/>
                  </a:lnTo>
                  <a:lnTo>
                    <a:pt x="7380" y="717954"/>
                  </a:lnTo>
                  <a:lnTo>
                    <a:pt x="16399" y="764363"/>
                  </a:lnTo>
                  <a:lnTo>
                    <a:pt x="28786" y="809473"/>
                  </a:lnTo>
                  <a:lnTo>
                    <a:pt x="44404" y="853145"/>
                  </a:lnTo>
                  <a:lnTo>
                    <a:pt x="63114" y="895241"/>
                  </a:lnTo>
                  <a:lnTo>
                    <a:pt x="84779" y="935623"/>
                  </a:lnTo>
                  <a:lnTo>
                    <a:pt x="109260" y="974152"/>
                  </a:lnTo>
                  <a:lnTo>
                    <a:pt x="136420" y="1010691"/>
                  </a:lnTo>
                  <a:lnTo>
                    <a:pt x="166120" y="1045102"/>
                  </a:lnTo>
                  <a:lnTo>
                    <a:pt x="198222" y="1077245"/>
                  </a:lnTo>
                  <a:lnTo>
                    <a:pt x="232589" y="1106983"/>
                  </a:lnTo>
                  <a:lnTo>
                    <a:pt x="269083" y="1134178"/>
                  </a:lnTo>
                  <a:lnTo>
                    <a:pt x="307565" y="1158691"/>
                  </a:lnTo>
                  <a:lnTo>
                    <a:pt x="347898" y="1180384"/>
                  </a:lnTo>
                  <a:lnTo>
                    <a:pt x="389943" y="1199119"/>
                  </a:lnTo>
                  <a:lnTo>
                    <a:pt x="433563" y="1214758"/>
                  </a:lnTo>
                  <a:lnTo>
                    <a:pt x="478620" y="1227162"/>
                  </a:lnTo>
                  <a:lnTo>
                    <a:pt x="524975" y="1236193"/>
                  </a:lnTo>
                  <a:lnTo>
                    <a:pt x="572491" y="1241713"/>
                  </a:lnTo>
                  <a:lnTo>
                    <a:pt x="621030" y="1243583"/>
                  </a:lnTo>
                  <a:lnTo>
                    <a:pt x="669568" y="1241713"/>
                  </a:lnTo>
                  <a:lnTo>
                    <a:pt x="717084" y="1236193"/>
                  </a:lnTo>
                  <a:lnTo>
                    <a:pt x="763439" y="1227162"/>
                  </a:lnTo>
                  <a:lnTo>
                    <a:pt x="808496" y="1214758"/>
                  </a:lnTo>
                  <a:lnTo>
                    <a:pt x="852116" y="1199119"/>
                  </a:lnTo>
                  <a:lnTo>
                    <a:pt x="894161" y="1180384"/>
                  </a:lnTo>
                  <a:lnTo>
                    <a:pt x="934494" y="1158691"/>
                  </a:lnTo>
                  <a:lnTo>
                    <a:pt x="972976" y="1134178"/>
                  </a:lnTo>
                  <a:lnTo>
                    <a:pt x="1009470" y="1106983"/>
                  </a:lnTo>
                  <a:lnTo>
                    <a:pt x="1043837" y="1077245"/>
                  </a:lnTo>
                  <a:lnTo>
                    <a:pt x="1075939" y="1045102"/>
                  </a:lnTo>
                  <a:lnTo>
                    <a:pt x="1105639" y="1010691"/>
                  </a:lnTo>
                  <a:lnTo>
                    <a:pt x="1132799" y="974152"/>
                  </a:lnTo>
                  <a:lnTo>
                    <a:pt x="1157280" y="935623"/>
                  </a:lnTo>
                  <a:lnTo>
                    <a:pt x="1178945" y="895241"/>
                  </a:lnTo>
                  <a:lnTo>
                    <a:pt x="1197655" y="853145"/>
                  </a:lnTo>
                  <a:lnTo>
                    <a:pt x="1213273" y="809473"/>
                  </a:lnTo>
                  <a:lnTo>
                    <a:pt x="1225660" y="764363"/>
                  </a:lnTo>
                  <a:lnTo>
                    <a:pt x="1234679" y="717954"/>
                  </a:lnTo>
                  <a:lnTo>
                    <a:pt x="1240191" y="670384"/>
                  </a:lnTo>
                  <a:lnTo>
                    <a:pt x="1242060" y="621791"/>
                  </a:lnTo>
                  <a:lnTo>
                    <a:pt x="1240191" y="573199"/>
                  </a:lnTo>
                  <a:lnTo>
                    <a:pt x="1234679" y="525629"/>
                  </a:lnTo>
                  <a:lnTo>
                    <a:pt x="1225660" y="479220"/>
                  </a:lnTo>
                  <a:lnTo>
                    <a:pt x="1213273" y="434110"/>
                  </a:lnTo>
                  <a:lnTo>
                    <a:pt x="1197655" y="390438"/>
                  </a:lnTo>
                  <a:lnTo>
                    <a:pt x="1178945" y="348342"/>
                  </a:lnTo>
                  <a:lnTo>
                    <a:pt x="1157280" y="307960"/>
                  </a:lnTo>
                  <a:lnTo>
                    <a:pt x="1132799" y="269431"/>
                  </a:lnTo>
                  <a:lnTo>
                    <a:pt x="1105639" y="232892"/>
                  </a:lnTo>
                  <a:lnTo>
                    <a:pt x="1075939" y="198481"/>
                  </a:lnTo>
                  <a:lnTo>
                    <a:pt x="1043837" y="166338"/>
                  </a:lnTo>
                  <a:lnTo>
                    <a:pt x="1009470" y="136600"/>
                  </a:lnTo>
                  <a:lnTo>
                    <a:pt x="972976" y="109405"/>
                  </a:lnTo>
                  <a:lnTo>
                    <a:pt x="934494" y="84892"/>
                  </a:lnTo>
                  <a:lnTo>
                    <a:pt x="894161" y="63199"/>
                  </a:lnTo>
                  <a:lnTo>
                    <a:pt x="852116" y="44464"/>
                  </a:lnTo>
                  <a:lnTo>
                    <a:pt x="808496" y="28825"/>
                  </a:lnTo>
                  <a:lnTo>
                    <a:pt x="763439" y="16421"/>
                  </a:lnTo>
                  <a:lnTo>
                    <a:pt x="717084" y="7390"/>
                  </a:lnTo>
                  <a:lnTo>
                    <a:pt x="669568" y="1870"/>
                  </a:lnTo>
                  <a:lnTo>
                    <a:pt x="621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71344" y="2135123"/>
              <a:ext cx="1609344" cy="1610867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2383747" y="2147903"/>
              <a:ext cx="1240155" cy="1239520"/>
            </a:xfrm>
            <a:custGeom>
              <a:avLst/>
              <a:gdLst/>
              <a:ahLst/>
              <a:cxnLst/>
              <a:rect l="l" t="t" r="r" b="b"/>
              <a:pathLst>
                <a:path w="1240154" h="1239520">
                  <a:moveTo>
                    <a:pt x="615837" y="0"/>
                  </a:moveTo>
                  <a:lnTo>
                    <a:pt x="570344" y="2089"/>
                  </a:lnTo>
                  <a:lnTo>
                    <a:pt x="525236" y="7469"/>
                  </a:lnTo>
                  <a:lnTo>
                    <a:pt x="480699" y="16092"/>
                  </a:lnTo>
                  <a:lnTo>
                    <a:pt x="436919" y="27910"/>
                  </a:lnTo>
                  <a:lnTo>
                    <a:pt x="394082" y="42875"/>
                  </a:lnTo>
                  <a:lnTo>
                    <a:pt x="352374" y="60938"/>
                  </a:lnTo>
                  <a:lnTo>
                    <a:pt x="311982" y="82051"/>
                  </a:lnTo>
                  <a:lnTo>
                    <a:pt x="273091" y="106166"/>
                  </a:lnTo>
                  <a:lnTo>
                    <a:pt x="235889" y="133235"/>
                  </a:lnTo>
                  <a:lnTo>
                    <a:pt x="200559" y="163209"/>
                  </a:lnTo>
                  <a:lnTo>
                    <a:pt x="167290" y="196040"/>
                  </a:lnTo>
                  <a:lnTo>
                    <a:pt x="136267" y="231681"/>
                  </a:lnTo>
                  <a:lnTo>
                    <a:pt x="107676" y="270082"/>
                  </a:lnTo>
                  <a:lnTo>
                    <a:pt x="81703" y="311197"/>
                  </a:lnTo>
                  <a:lnTo>
                    <a:pt x="59403" y="353744"/>
                  </a:lnTo>
                  <a:lnTo>
                    <a:pt x="40730" y="397290"/>
                  </a:lnTo>
                  <a:lnTo>
                    <a:pt x="25633" y="441641"/>
                  </a:lnTo>
                  <a:lnTo>
                    <a:pt x="14061" y="486602"/>
                  </a:lnTo>
                  <a:lnTo>
                    <a:pt x="5966" y="531978"/>
                  </a:lnTo>
                  <a:lnTo>
                    <a:pt x="1295" y="577575"/>
                  </a:lnTo>
                  <a:lnTo>
                    <a:pt x="0" y="623198"/>
                  </a:lnTo>
                  <a:lnTo>
                    <a:pt x="2028" y="668652"/>
                  </a:lnTo>
                  <a:lnTo>
                    <a:pt x="7331" y="713742"/>
                  </a:lnTo>
                  <a:lnTo>
                    <a:pt x="15858" y="758275"/>
                  </a:lnTo>
                  <a:lnTo>
                    <a:pt x="27558" y="802055"/>
                  </a:lnTo>
                  <a:lnTo>
                    <a:pt x="42381" y="844887"/>
                  </a:lnTo>
                  <a:lnTo>
                    <a:pt x="60277" y="886577"/>
                  </a:lnTo>
                  <a:lnTo>
                    <a:pt x="81195" y="926930"/>
                  </a:lnTo>
                  <a:lnTo>
                    <a:pt x="105085" y="965752"/>
                  </a:lnTo>
                  <a:lnTo>
                    <a:pt x="131897" y="1002848"/>
                  </a:lnTo>
                  <a:lnTo>
                    <a:pt x="161580" y="1038022"/>
                  </a:lnTo>
                  <a:lnTo>
                    <a:pt x="194083" y="1071082"/>
                  </a:lnTo>
                  <a:lnTo>
                    <a:pt x="229358" y="1101831"/>
                  </a:lnTo>
                  <a:lnTo>
                    <a:pt x="267352" y="1130075"/>
                  </a:lnTo>
                  <a:lnTo>
                    <a:pt x="308017" y="1155620"/>
                  </a:lnTo>
                  <a:lnTo>
                    <a:pt x="351014" y="1178369"/>
                  </a:lnTo>
                  <a:lnTo>
                    <a:pt x="394967" y="1197446"/>
                  </a:lnTo>
                  <a:lnTo>
                    <a:pt x="439684" y="1212903"/>
                  </a:lnTo>
                  <a:lnTo>
                    <a:pt x="484973" y="1224789"/>
                  </a:lnTo>
                  <a:lnTo>
                    <a:pt x="530640" y="1233154"/>
                  </a:lnTo>
                  <a:lnTo>
                    <a:pt x="576494" y="1238049"/>
                  </a:lnTo>
                  <a:lnTo>
                    <a:pt x="622342" y="1239524"/>
                  </a:lnTo>
                  <a:lnTo>
                    <a:pt x="667991" y="1237630"/>
                  </a:lnTo>
                  <a:lnTo>
                    <a:pt x="713249" y="1232417"/>
                  </a:lnTo>
                  <a:lnTo>
                    <a:pt x="757923" y="1223935"/>
                  </a:lnTo>
                  <a:lnTo>
                    <a:pt x="801820" y="1212235"/>
                  </a:lnTo>
                  <a:lnTo>
                    <a:pt x="844749" y="1197367"/>
                  </a:lnTo>
                  <a:lnTo>
                    <a:pt x="886517" y="1179382"/>
                  </a:lnTo>
                  <a:lnTo>
                    <a:pt x="926930" y="1158329"/>
                  </a:lnTo>
                  <a:lnTo>
                    <a:pt x="965797" y="1134259"/>
                  </a:lnTo>
                  <a:lnTo>
                    <a:pt x="1002925" y="1107223"/>
                  </a:lnTo>
                  <a:lnTo>
                    <a:pt x="1038122" y="1077270"/>
                  </a:lnTo>
                  <a:lnTo>
                    <a:pt x="1071194" y="1044452"/>
                  </a:lnTo>
                  <a:lnTo>
                    <a:pt x="1101950" y="1008818"/>
                  </a:lnTo>
                  <a:lnTo>
                    <a:pt x="1130197" y="970419"/>
                  </a:lnTo>
                  <a:lnTo>
                    <a:pt x="1155742" y="929306"/>
                  </a:lnTo>
                  <a:lnTo>
                    <a:pt x="1178492" y="886314"/>
                  </a:lnTo>
                  <a:lnTo>
                    <a:pt x="1197572" y="842407"/>
                  </a:lnTo>
                  <a:lnTo>
                    <a:pt x="1213032" y="797772"/>
                  </a:lnTo>
                  <a:lnTo>
                    <a:pt x="1224922" y="752593"/>
                  </a:lnTo>
                  <a:lnTo>
                    <a:pt x="1233292" y="707057"/>
                  </a:lnTo>
                  <a:lnTo>
                    <a:pt x="1238193" y="661350"/>
                  </a:lnTo>
                  <a:lnTo>
                    <a:pt x="1239675" y="615658"/>
                  </a:lnTo>
                  <a:lnTo>
                    <a:pt x="1237787" y="570166"/>
                  </a:lnTo>
                  <a:lnTo>
                    <a:pt x="1232579" y="525060"/>
                  </a:lnTo>
                  <a:lnTo>
                    <a:pt x="1224103" y="480527"/>
                  </a:lnTo>
                  <a:lnTo>
                    <a:pt x="1212407" y="436751"/>
                  </a:lnTo>
                  <a:lnTo>
                    <a:pt x="1197543" y="393919"/>
                  </a:lnTo>
                  <a:lnTo>
                    <a:pt x="1179560" y="352218"/>
                  </a:lnTo>
                  <a:lnTo>
                    <a:pt x="1158508" y="311832"/>
                  </a:lnTo>
                  <a:lnTo>
                    <a:pt x="1134437" y="272947"/>
                  </a:lnTo>
                  <a:lnTo>
                    <a:pt x="1107398" y="235750"/>
                  </a:lnTo>
                  <a:lnTo>
                    <a:pt x="1077440" y="200426"/>
                  </a:lnTo>
                  <a:lnTo>
                    <a:pt x="1044614" y="167161"/>
                  </a:lnTo>
                  <a:lnTo>
                    <a:pt x="1008970" y="136141"/>
                  </a:lnTo>
                  <a:lnTo>
                    <a:pt x="970558" y="107553"/>
                  </a:lnTo>
                  <a:lnTo>
                    <a:pt x="929428" y="81581"/>
                  </a:lnTo>
                  <a:lnTo>
                    <a:pt x="886453" y="59281"/>
                  </a:lnTo>
                  <a:lnTo>
                    <a:pt x="842559" y="40610"/>
                  </a:lnTo>
                  <a:lnTo>
                    <a:pt x="797934" y="25520"/>
                  </a:lnTo>
                  <a:lnTo>
                    <a:pt x="752763" y="13962"/>
                  </a:lnTo>
                  <a:lnTo>
                    <a:pt x="707232" y="5888"/>
                  </a:lnTo>
                  <a:lnTo>
                    <a:pt x="661528" y="1250"/>
                  </a:lnTo>
                  <a:lnTo>
                    <a:pt x="615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6283" y="2203604"/>
              <a:ext cx="1173904" cy="117379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354232" y="2521400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79" h="538480">
                  <a:moveTo>
                    <a:pt x="409796" y="336949"/>
                  </a:moveTo>
                  <a:lnTo>
                    <a:pt x="342204" y="336949"/>
                  </a:lnTo>
                  <a:lnTo>
                    <a:pt x="350596" y="339889"/>
                  </a:lnTo>
                  <a:lnTo>
                    <a:pt x="357301" y="345745"/>
                  </a:lnTo>
                  <a:lnTo>
                    <a:pt x="361368" y="353961"/>
                  </a:lnTo>
                  <a:lnTo>
                    <a:pt x="368603" y="380851"/>
                  </a:lnTo>
                  <a:lnTo>
                    <a:pt x="370237" y="391573"/>
                  </a:lnTo>
                  <a:lnTo>
                    <a:pt x="369422" y="402276"/>
                  </a:lnTo>
                  <a:lnTo>
                    <a:pt x="366167" y="412466"/>
                  </a:lnTo>
                  <a:lnTo>
                    <a:pt x="360482" y="421646"/>
                  </a:lnTo>
                  <a:lnTo>
                    <a:pt x="358525" y="424100"/>
                  </a:lnTo>
                  <a:lnTo>
                    <a:pt x="356666" y="426546"/>
                  </a:lnTo>
                  <a:lnTo>
                    <a:pt x="355003" y="429383"/>
                  </a:lnTo>
                  <a:lnTo>
                    <a:pt x="346309" y="450432"/>
                  </a:lnTo>
                  <a:lnTo>
                    <a:pt x="344553" y="472738"/>
                  </a:lnTo>
                  <a:lnTo>
                    <a:pt x="349660" y="494476"/>
                  </a:lnTo>
                  <a:lnTo>
                    <a:pt x="361558" y="513819"/>
                  </a:lnTo>
                  <a:lnTo>
                    <a:pt x="387491" y="532735"/>
                  </a:lnTo>
                  <a:lnTo>
                    <a:pt x="417724" y="538405"/>
                  </a:lnTo>
                  <a:lnTo>
                    <a:pt x="447611" y="530828"/>
                  </a:lnTo>
                  <a:lnTo>
                    <a:pt x="472508" y="510003"/>
                  </a:lnTo>
                  <a:lnTo>
                    <a:pt x="483256" y="489407"/>
                  </a:lnTo>
                  <a:lnTo>
                    <a:pt x="486766" y="466820"/>
                  </a:lnTo>
                  <a:lnTo>
                    <a:pt x="483044" y="444250"/>
                  </a:lnTo>
                  <a:lnTo>
                    <a:pt x="472100" y="423709"/>
                  </a:lnTo>
                  <a:lnTo>
                    <a:pt x="466719" y="416755"/>
                  </a:lnTo>
                  <a:lnTo>
                    <a:pt x="460359" y="411081"/>
                  </a:lnTo>
                  <a:lnTo>
                    <a:pt x="453429" y="406678"/>
                  </a:lnTo>
                  <a:lnTo>
                    <a:pt x="440183" y="396638"/>
                  </a:lnTo>
                  <a:lnTo>
                    <a:pt x="414595" y="354918"/>
                  </a:lnTo>
                  <a:lnTo>
                    <a:pt x="409883" y="337272"/>
                  </a:lnTo>
                  <a:lnTo>
                    <a:pt x="409796" y="336949"/>
                  </a:lnTo>
                  <a:close/>
                </a:path>
                <a:path w="538479" h="538480">
                  <a:moveTo>
                    <a:pt x="119001" y="340087"/>
                  </a:moveTo>
                  <a:lnTo>
                    <a:pt x="70243" y="368125"/>
                  </a:lnTo>
                  <a:lnTo>
                    <a:pt x="56129" y="411081"/>
                  </a:lnTo>
                  <a:lnTo>
                    <a:pt x="56107" y="412466"/>
                  </a:lnTo>
                  <a:lnTo>
                    <a:pt x="60034" y="434684"/>
                  </a:lnTo>
                  <a:lnTo>
                    <a:pt x="71417" y="455308"/>
                  </a:lnTo>
                  <a:lnTo>
                    <a:pt x="95291" y="474737"/>
                  </a:lnTo>
                  <a:lnTo>
                    <a:pt x="123613" y="482230"/>
                  </a:lnTo>
                  <a:lnTo>
                    <a:pt x="152429" y="477779"/>
                  </a:lnTo>
                  <a:lnTo>
                    <a:pt x="177784" y="461374"/>
                  </a:lnTo>
                  <a:lnTo>
                    <a:pt x="187510" y="449279"/>
                  </a:lnTo>
                  <a:lnTo>
                    <a:pt x="194216" y="435790"/>
                  </a:lnTo>
                  <a:lnTo>
                    <a:pt x="197835" y="421646"/>
                  </a:lnTo>
                  <a:lnTo>
                    <a:pt x="197893" y="421419"/>
                  </a:lnTo>
                  <a:lnTo>
                    <a:pt x="198534" y="406678"/>
                  </a:lnTo>
                  <a:lnTo>
                    <a:pt x="198916" y="396638"/>
                  </a:lnTo>
                  <a:lnTo>
                    <a:pt x="199020" y="393904"/>
                  </a:lnTo>
                  <a:lnTo>
                    <a:pt x="225048" y="350907"/>
                  </a:lnTo>
                  <a:lnTo>
                    <a:pt x="240652" y="340511"/>
                  </a:lnTo>
                  <a:lnTo>
                    <a:pt x="149827" y="340511"/>
                  </a:lnTo>
                  <a:lnTo>
                    <a:pt x="119001" y="340087"/>
                  </a:lnTo>
                  <a:close/>
                </a:path>
                <a:path w="538479" h="538480">
                  <a:moveTo>
                    <a:pt x="409383" y="335402"/>
                  </a:moveTo>
                  <a:lnTo>
                    <a:pt x="261529" y="335402"/>
                  </a:lnTo>
                  <a:lnTo>
                    <a:pt x="275408" y="337272"/>
                  </a:lnTo>
                  <a:lnTo>
                    <a:pt x="275244" y="337272"/>
                  </a:lnTo>
                  <a:lnTo>
                    <a:pt x="288578" y="340087"/>
                  </a:lnTo>
                  <a:lnTo>
                    <a:pt x="287061" y="340087"/>
                  </a:lnTo>
                  <a:lnTo>
                    <a:pt x="304017" y="341319"/>
                  </a:lnTo>
                  <a:lnTo>
                    <a:pt x="316926" y="340511"/>
                  </a:lnTo>
                  <a:lnTo>
                    <a:pt x="318119" y="340511"/>
                  </a:lnTo>
                  <a:lnTo>
                    <a:pt x="333079" y="337504"/>
                  </a:lnTo>
                  <a:lnTo>
                    <a:pt x="342204" y="336949"/>
                  </a:lnTo>
                  <a:lnTo>
                    <a:pt x="409796" y="336949"/>
                  </a:lnTo>
                  <a:lnTo>
                    <a:pt x="409383" y="335402"/>
                  </a:lnTo>
                  <a:close/>
                </a:path>
                <a:path w="538479" h="538480">
                  <a:moveTo>
                    <a:pt x="409161" y="169826"/>
                  </a:moveTo>
                  <a:lnTo>
                    <a:pt x="142202" y="169826"/>
                  </a:lnTo>
                  <a:lnTo>
                    <a:pt x="153911" y="171290"/>
                  </a:lnTo>
                  <a:lnTo>
                    <a:pt x="153391" y="171290"/>
                  </a:lnTo>
                  <a:lnTo>
                    <a:pt x="183361" y="179288"/>
                  </a:lnTo>
                  <a:lnTo>
                    <a:pt x="191540" y="183346"/>
                  </a:lnTo>
                  <a:lnTo>
                    <a:pt x="197469" y="190037"/>
                  </a:lnTo>
                  <a:lnTo>
                    <a:pt x="200553" y="198397"/>
                  </a:lnTo>
                  <a:lnTo>
                    <a:pt x="200197" y="207463"/>
                  </a:lnTo>
                  <a:lnTo>
                    <a:pt x="197628" y="221487"/>
                  </a:lnTo>
                  <a:lnTo>
                    <a:pt x="197041" y="233885"/>
                  </a:lnTo>
                  <a:lnTo>
                    <a:pt x="196956" y="235683"/>
                  </a:lnTo>
                  <a:lnTo>
                    <a:pt x="198175" y="249861"/>
                  </a:lnTo>
                  <a:lnTo>
                    <a:pt x="201274" y="263830"/>
                  </a:lnTo>
                  <a:lnTo>
                    <a:pt x="203331" y="277836"/>
                  </a:lnTo>
                  <a:lnTo>
                    <a:pt x="187666" y="315884"/>
                  </a:lnTo>
                  <a:lnTo>
                    <a:pt x="148342" y="340511"/>
                  </a:lnTo>
                  <a:lnTo>
                    <a:pt x="240652" y="340511"/>
                  </a:lnTo>
                  <a:lnTo>
                    <a:pt x="248277" y="337272"/>
                  </a:lnTo>
                  <a:lnTo>
                    <a:pt x="261529" y="335402"/>
                  </a:lnTo>
                  <a:lnTo>
                    <a:pt x="409383" y="335402"/>
                  </a:lnTo>
                  <a:lnTo>
                    <a:pt x="405007" y="319014"/>
                  </a:lnTo>
                  <a:lnTo>
                    <a:pt x="402582" y="305977"/>
                  </a:lnTo>
                  <a:lnTo>
                    <a:pt x="402151" y="292813"/>
                  </a:lnTo>
                  <a:lnTo>
                    <a:pt x="402808" y="286918"/>
                  </a:lnTo>
                  <a:lnTo>
                    <a:pt x="302357" y="286918"/>
                  </a:lnTo>
                  <a:lnTo>
                    <a:pt x="281741" y="282746"/>
                  </a:lnTo>
                  <a:lnTo>
                    <a:pt x="264915" y="271374"/>
                  </a:lnTo>
                  <a:lnTo>
                    <a:pt x="253575" y="254515"/>
                  </a:lnTo>
                  <a:lnTo>
                    <a:pt x="249418" y="233885"/>
                  </a:lnTo>
                  <a:lnTo>
                    <a:pt x="253581" y="213312"/>
                  </a:lnTo>
                  <a:lnTo>
                    <a:pt x="264927" y="196483"/>
                  </a:lnTo>
                  <a:lnTo>
                    <a:pt x="281762" y="185121"/>
                  </a:lnTo>
                  <a:lnTo>
                    <a:pt x="302357" y="180951"/>
                  </a:lnTo>
                  <a:lnTo>
                    <a:pt x="405617" y="180951"/>
                  </a:lnTo>
                  <a:lnTo>
                    <a:pt x="405763" y="179288"/>
                  </a:lnTo>
                  <a:lnTo>
                    <a:pt x="405811" y="178738"/>
                  </a:lnTo>
                  <a:lnTo>
                    <a:pt x="409161" y="169826"/>
                  </a:lnTo>
                  <a:close/>
                </a:path>
                <a:path w="538479" h="538480">
                  <a:moveTo>
                    <a:pt x="405617" y="180951"/>
                  </a:moveTo>
                  <a:lnTo>
                    <a:pt x="302357" y="180951"/>
                  </a:lnTo>
                  <a:lnTo>
                    <a:pt x="322945" y="185121"/>
                  </a:lnTo>
                  <a:lnTo>
                    <a:pt x="339809" y="196483"/>
                  </a:lnTo>
                  <a:lnTo>
                    <a:pt x="351207" y="213312"/>
                  </a:lnTo>
                  <a:lnTo>
                    <a:pt x="355394" y="233885"/>
                  </a:lnTo>
                  <a:lnTo>
                    <a:pt x="352156" y="249861"/>
                  </a:lnTo>
                  <a:lnTo>
                    <a:pt x="322918" y="282746"/>
                  </a:lnTo>
                  <a:lnTo>
                    <a:pt x="302357" y="286918"/>
                  </a:lnTo>
                  <a:lnTo>
                    <a:pt x="402808" y="286918"/>
                  </a:lnTo>
                  <a:lnTo>
                    <a:pt x="403613" y="279687"/>
                  </a:lnTo>
                  <a:lnTo>
                    <a:pt x="406866" y="266765"/>
                  </a:lnTo>
                  <a:lnTo>
                    <a:pt x="410718" y="250431"/>
                  </a:lnTo>
                  <a:lnTo>
                    <a:pt x="411995" y="233885"/>
                  </a:lnTo>
                  <a:lnTo>
                    <a:pt x="410718" y="217144"/>
                  </a:lnTo>
                  <a:lnTo>
                    <a:pt x="406866" y="200811"/>
                  </a:lnTo>
                  <a:lnTo>
                    <a:pt x="404949" y="190268"/>
                  </a:lnTo>
                  <a:lnTo>
                    <a:pt x="404850" y="189724"/>
                  </a:lnTo>
                  <a:lnTo>
                    <a:pt x="405253" y="185121"/>
                  </a:lnTo>
                  <a:lnTo>
                    <a:pt x="405292" y="184669"/>
                  </a:lnTo>
                  <a:lnTo>
                    <a:pt x="405408" y="183346"/>
                  </a:lnTo>
                  <a:lnTo>
                    <a:pt x="405515" y="182125"/>
                  </a:lnTo>
                  <a:lnTo>
                    <a:pt x="405617" y="180951"/>
                  </a:lnTo>
                  <a:close/>
                </a:path>
                <a:path w="538479" h="538480">
                  <a:moveTo>
                    <a:pt x="72924" y="51177"/>
                  </a:moveTo>
                  <a:lnTo>
                    <a:pt x="50396" y="54345"/>
                  </a:lnTo>
                  <a:lnTo>
                    <a:pt x="29436" y="64965"/>
                  </a:lnTo>
                  <a:lnTo>
                    <a:pt x="6595" y="92669"/>
                  </a:lnTo>
                  <a:lnTo>
                    <a:pt x="0" y="126043"/>
                  </a:lnTo>
                  <a:lnTo>
                    <a:pt x="9641" y="158803"/>
                  </a:lnTo>
                  <a:lnTo>
                    <a:pt x="35510" y="184669"/>
                  </a:lnTo>
                  <a:lnTo>
                    <a:pt x="57652" y="193065"/>
                  </a:lnTo>
                  <a:lnTo>
                    <a:pt x="80116" y="194390"/>
                  </a:lnTo>
                  <a:lnTo>
                    <a:pt x="99701" y="190268"/>
                  </a:lnTo>
                  <a:lnTo>
                    <a:pt x="113202" y="182321"/>
                  </a:lnTo>
                  <a:lnTo>
                    <a:pt x="113398" y="182125"/>
                  </a:lnTo>
                  <a:lnTo>
                    <a:pt x="121873" y="175433"/>
                  </a:lnTo>
                  <a:lnTo>
                    <a:pt x="131661" y="171290"/>
                  </a:lnTo>
                  <a:lnTo>
                    <a:pt x="142202" y="169826"/>
                  </a:lnTo>
                  <a:lnTo>
                    <a:pt x="409161" y="169826"/>
                  </a:lnTo>
                  <a:lnTo>
                    <a:pt x="409671" y="168467"/>
                  </a:lnTo>
                  <a:lnTo>
                    <a:pt x="448159" y="142043"/>
                  </a:lnTo>
                  <a:lnTo>
                    <a:pt x="475752" y="142043"/>
                  </a:lnTo>
                  <a:lnTo>
                    <a:pt x="492534" y="137873"/>
                  </a:lnTo>
                  <a:lnTo>
                    <a:pt x="493106" y="137567"/>
                  </a:lnTo>
                  <a:lnTo>
                    <a:pt x="242174" y="137567"/>
                  </a:lnTo>
                  <a:lnTo>
                    <a:pt x="228450" y="137245"/>
                  </a:lnTo>
                  <a:lnTo>
                    <a:pt x="184241" y="126549"/>
                  </a:lnTo>
                  <a:lnTo>
                    <a:pt x="142811" y="100685"/>
                  </a:lnTo>
                  <a:lnTo>
                    <a:pt x="129642" y="81711"/>
                  </a:lnTo>
                  <a:lnTo>
                    <a:pt x="125554" y="76460"/>
                  </a:lnTo>
                  <a:lnTo>
                    <a:pt x="120916" y="71515"/>
                  </a:lnTo>
                  <a:lnTo>
                    <a:pt x="115746" y="66922"/>
                  </a:lnTo>
                  <a:lnTo>
                    <a:pt x="95286" y="55392"/>
                  </a:lnTo>
                  <a:lnTo>
                    <a:pt x="72924" y="51177"/>
                  </a:lnTo>
                  <a:close/>
                </a:path>
                <a:path w="538479" h="538480">
                  <a:moveTo>
                    <a:pt x="303821" y="126292"/>
                  </a:moveTo>
                  <a:lnTo>
                    <a:pt x="286308" y="127841"/>
                  </a:lnTo>
                  <a:lnTo>
                    <a:pt x="269182" y="132223"/>
                  </a:lnTo>
                  <a:lnTo>
                    <a:pt x="255826" y="135854"/>
                  </a:lnTo>
                  <a:lnTo>
                    <a:pt x="242174" y="137567"/>
                  </a:lnTo>
                  <a:lnTo>
                    <a:pt x="493106" y="137567"/>
                  </a:lnTo>
                  <a:lnTo>
                    <a:pt x="499817" y="133984"/>
                  </a:lnTo>
                  <a:lnTo>
                    <a:pt x="347657" y="133984"/>
                  </a:lnTo>
                  <a:lnTo>
                    <a:pt x="343157" y="133218"/>
                  </a:lnTo>
                  <a:lnTo>
                    <a:pt x="338460" y="131734"/>
                  </a:lnTo>
                  <a:lnTo>
                    <a:pt x="321334" y="127587"/>
                  </a:lnTo>
                  <a:lnTo>
                    <a:pt x="303821" y="126292"/>
                  </a:lnTo>
                  <a:close/>
                </a:path>
                <a:path w="538479" h="538480">
                  <a:moveTo>
                    <a:pt x="468815" y="0"/>
                  </a:moveTo>
                  <a:lnTo>
                    <a:pt x="416552" y="20860"/>
                  </a:lnTo>
                  <a:lnTo>
                    <a:pt x="396057" y="64654"/>
                  </a:lnTo>
                  <a:lnTo>
                    <a:pt x="396104" y="66922"/>
                  </a:lnTo>
                  <a:lnTo>
                    <a:pt x="396199" y="71515"/>
                  </a:lnTo>
                  <a:lnTo>
                    <a:pt x="396301" y="76460"/>
                  </a:lnTo>
                  <a:lnTo>
                    <a:pt x="396389" y="80699"/>
                  </a:lnTo>
                  <a:lnTo>
                    <a:pt x="396448" y="92039"/>
                  </a:lnTo>
                  <a:lnTo>
                    <a:pt x="393857" y="102961"/>
                  </a:lnTo>
                  <a:lnTo>
                    <a:pt x="360415" y="133218"/>
                  </a:lnTo>
                  <a:lnTo>
                    <a:pt x="352361" y="133984"/>
                  </a:lnTo>
                  <a:lnTo>
                    <a:pt x="499817" y="133984"/>
                  </a:lnTo>
                  <a:lnTo>
                    <a:pt x="508108" y="129557"/>
                  </a:lnTo>
                  <a:lnTo>
                    <a:pt x="521672" y="117060"/>
                  </a:lnTo>
                  <a:lnTo>
                    <a:pt x="534258" y="94826"/>
                  </a:lnTo>
                  <a:lnTo>
                    <a:pt x="538161" y="70101"/>
                  </a:lnTo>
                  <a:lnTo>
                    <a:pt x="533412" y="45498"/>
                  </a:lnTo>
                  <a:lnTo>
                    <a:pt x="520091" y="23713"/>
                  </a:lnTo>
                  <a:lnTo>
                    <a:pt x="516306" y="20860"/>
                  </a:lnTo>
                  <a:lnTo>
                    <a:pt x="496399" y="6288"/>
                  </a:lnTo>
                  <a:lnTo>
                    <a:pt x="468815" y="0"/>
                  </a:lnTo>
                  <a:close/>
                </a:path>
              </a:pathLst>
            </a:custGeom>
            <a:solidFill>
              <a:srgbClr val="0001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3718801" y="4135856"/>
              <a:ext cx="574675" cy="163830"/>
            </a:xfrm>
            <a:custGeom>
              <a:avLst/>
              <a:gdLst/>
              <a:ahLst/>
              <a:cxnLst/>
              <a:rect l="l" t="t" r="r" b="b"/>
              <a:pathLst>
                <a:path w="574675" h="163829">
                  <a:moveTo>
                    <a:pt x="163042" y="161467"/>
                  </a:moveTo>
                  <a:lnTo>
                    <a:pt x="163029" y="7200"/>
                  </a:lnTo>
                  <a:lnTo>
                    <a:pt x="155790" y="0"/>
                  </a:lnTo>
                  <a:lnTo>
                    <a:pt x="124345" y="0"/>
                  </a:lnTo>
                  <a:lnTo>
                    <a:pt x="81495" y="68262"/>
                  </a:lnTo>
                  <a:lnTo>
                    <a:pt x="40424" y="2819"/>
                  </a:lnTo>
                  <a:lnTo>
                    <a:pt x="35306" y="0"/>
                  </a:lnTo>
                  <a:lnTo>
                    <a:pt x="0" y="0"/>
                  </a:lnTo>
                  <a:lnTo>
                    <a:pt x="0" y="136753"/>
                  </a:lnTo>
                  <a:lnTo>
                    <a:pt x="1955" y="146342"/>
                  </a:lnTo>
                  <a:lnTo>
                    <a:pt x="7289" y="154190"/>
                  </a:lnTo>
                  <a:lnTo>
                    <a:pt x="15201" y="159486"/>
                  </a:lnTo>
                  <a:lnTo>
                    <a:pt x="24917" y="161429"/>
                  </a:lnTo>
                  <a:lnTo>
                    <a:pt x="35394" y="161429"/>
                  </a:lnTo>
                  <a:lnTo>
                    <a:pt x="35394" y="56730"/>
                  </a:lnTo>
                  <a:lnTo>
                    <a:pt x="80810" y="124993"/>
                  </a:lnTo>
                  <a:lnTo>
                    <a:pt x="81737" y="124993"/>
                  </a:lnTo>
                  <a:lnTo>
                    <a:pt x="127596" y="56045"/>
                  </a:lnTo>
                  <a:lnTo>
                    <a:pt x="127673" y="131902"/>
                  </a:lnTo>
                  <a:lnTo>
                    <a:pt x="130022" y="143408"/>
                  </a:lnTo>
                  <a:lnTo>
                    <a:pt x="136410" y="152806"/>
                  </a:lnTo>
                  <a:lnTo>
                    <a:pt x="145897" y="159143"/>
                  </a:lnTo>
                  <a:lnTo>
                    <a:pt x="157492" y="161467"/>
                  </a:lnTo>
                  <a:lnTo>
                    <a:pt x="163042" y="161467"/>
                  </a:lnTo>
                  <a:close/>
                </a:path>
                <a:path w="574675" h="163829">
                  <a:moveTo>
                    <a:pt x="287756" y="91097"/>
                  </a:moveTo>
                  <a:lnTo>
                    <a:pt x="274510" y="50457"/>
                  </a:lnTo>
                  <a:lnTo>
                    <a:pt x="254254" y="39230"/>
                  </a:lnTo>
                  <a:lnTo>
                    <a:pt x="254254" y="111658"/>
                  </a:lnTo>
                  <a:lnTo>
                    <a:pt x="254254" y="124294"/>
                  </a:lnTo>
                  <a:lnTo>
                    <a:pt x="234848" y="139522"/>
                  </a:lnTo>
                  <a:lnTo>
                    <a:pt x="220751" y="139522"/>
                  </a:lnTo>
                  <a:lnTo>
                    <a:pt x="216103" y="138226"/>
                  </a:lnTo>
                  <a:lnTo>
                    <a:pt x="208940" y="132969"/>
                  </a:lnTo>
                  <a:lnTo>
                    <a:pt x="207264" y="129501"/>
                  </a:lnTo>
                  <a:lnTo>
                    <a:pt x="207149" y="118529"/>
                  </a:lnTo>
                  <a:lnTo>
                    <a:pt x="209321" y="114287"/>
                  </a:lnTo>
                  <a:lnTo>
                    <a:pt x="217995" y="108483"/>
                  </a:lnTo>
                  <a:lnTo>
                    <a:pt x="224002" y="106997"/>
                  </a:lnTo>
                  <a:lnTo>
                    <a:pt x="235966" y="106997"/>
                  </a:lnTo>
                  <a:lnTo>
                    <a:pt x="254254" y="111658"/>
                  </a:lnTo>
                  <a:lnTo>
                    <a:pt x="254254" y="39230"/>
                  </a:lnTo>
                  <a:lnTo>
                    <a:pt x="245681" y="37274"/>
                  </a:lnTo>
                  <a:lnTo>
                    <a:pt x="232092" y="36398"/>
                  </a:lnTo>
                  <a:lnTo>
                    <a:pt x="224485" y="36563"/>
                  </a:lnTo>
                  <a:lnTo>
                    <a:pt x="183680" y="46304"/>
                  </a:lnTo>
                  <a:lnTo>
                    <a:pt x="187629" y="58254"/>
                  </a:lnTo>
                  <a:lnTo>
                    <a:pt x="190144" y="65951"/>
                  </a:lnTo>
                  <a:lnTo>
                    <a:pt x="198208" y="70523"/>
                  </a:lnTo>
                  <a:lnTo>
                    <a:pt x="214122" y="66967"/>
                  </a:lnTo>
                  <a:lnTo>
                    <a:pt x="220129" y="66421"/>
                  </a:lnTo>
                  <a:lnTo>
                    <a:pt x="235851" y="66421"/>
                  </a:lnTo>
                  <a:lnTo>
                    <a:pt x="242519" y="68351"/>
                  </a:lnTo>
                  <a:lnTo>
                    <a:pt x="251548" y="76009"/>
                  </a:lnTo>
                  <a:lnTo>
                    <a:pt x="253784" y="81635"/>
                  </a:lnTo>
                  <a:lnTo>
                    <a:pt x="253784" y="91097"/>
                  </a:lnTo>
                  <a:lnTo>
                    <a:pt x="249529" y="89662"/>
                  </a:lnTo>
                  <a:lnTo>
                    <a:pt x="244652" y="88328"/>
                  </a:lnTo>
                  <a:lnTo>
                    <a:pt x="235153" y="86474"/>
                  </a:lnTo>
                  <a:lnTo>
                    <a:pt x="229616" y="86017"/>
                  </a:lnTo>
                  <a:lnTo>
                    <a:pt x="215747" y="86017"/>
                  </a:lnTo>
                  <a:lnTo>
                    <a:pt x="179070" y="102984"/>
                  </a:lnTo>
                  <a:lnTo>
                    <a:pt x="172872" y="132092"/>
                  </a:lnTo>
                  <a:lnTo>
                    <a:pt x="174053" y="137528"/>
                  </a:lnTo>
                  <a:lnTo>
                    <a:pt x="204368" y="162991"/>
                  </a:lnTo>
                  <a:lnTo>
                    <a:pt x="209905" y="163779"/>
                  </a:lnTo>
                  <a:lnTo>
                    <a:pt x="224510" y="163779"/>
                  </a:lnTo>
                  <a:lnTo>
                    <a:pt x="231863" y="162394"/>
                  </a:lnTo>
                  <a:lnTo>
                    <a:pt x="243992" y="156667"/>
                  </a:lnTo>
                  <a:lnTo>
                    <a:pt x="249224" y="152844"/>
                  </a:lnTo>
                  <a:lnTo>
                    <a:pt x="253555" y="148094"/>
                  </a:lnTo>
                  <a:lnTo>
                    <a:pt x="253555" y="155384"/>
                  </a:lnTo>
                  <a:lnTo>
                    <a:pt x="259600" y="161378"/>
                  </a:lnTo>
                  <a:lnTo>
                    <a:pt x="287756" y="161378"/>
                  </a:lnTo>
                  <a:lnTo>
                    <a:pt x="287756" y="148094"/>
                  </a:lnTo>
                  <a:lnTo>
                    <a:pt x="287756" y="139522"/>
                  </a:lnTo>
                  <a:lnTo>
                    <a:pt x="287756" y="106997"/>
                  </a:lnTo>
                  <a:lnTo>
                    <a:pt x="287756" y="91097"/>
                  </a:lnTo>
                  <a:close/>
                </a:path>
                <a:path w="574675" h="163829">
                  <a:moveTo>
                    <a:pt x="369404" y="37769"/>
                  </a:moveTo>
                  <a:lnTo>
                    <a:pt x="340093" y="37769"/>
                  </a:lnTo>
                  <a:lnTo>
                    <a:pt x="340093" y="28651"/>
                  </a:lnTo>
                  <a:lnTo>
                    <a:pt x="338302" y="19900"/>
                  </a:lnTo>
                  <a:lnTo>
                    <a:pt x="333425" y="12763"/>
                  </a:lnTo>
                  <a:lnTo>
                    <a:pt x="326212" y="7950"/>
                  </a:lnTo>
                  <a:lnTo>
                    <a:pt x="317385" y="6184"/>
                  </a:lnTo>
                  <a:lnTo>
                    <a:pt x="304685" y="6184"/>
                  </a:lnTo>
                  <a:lnTo>
                    <a:pt x="304685" y="37769"/>
                  </a:lnTo>
                  <a:lnTo>
                    <a:pt x="289775" y="37769"/>
                  </a:lnTo>
                  <a:lnTo>
                    <a:pt x="289775" y="67754"/>
                  </a:lnTo>
                  <a:lnTo>
                    <a:pt x="304685" y="67754"/>
                  </a:lnTo>
                  <a:lnTo>
                    <a:pt x="304685" y="133565"/>
                  </a:lnTo>
                  <a:lnTo>
                    <a:pt x="314833" y="155663"/>
                  </a:lnTo>
                  <a:lnTo>
                    <a:pt x="318008" y="158610"/>
                  </a:lnTo>
                  <a:lnTo>
                    <a:pt x="321805" y="160642"/>
                  </a:lnTo>
                  <a:lnTo>
                    <a:pt x="330669" y="162941"/>
                  </a:lnTo>
                  <a:lnTo>
                    <a:pt x="335597" y="163499"/>
                  </a:lnTo>
                  <a:lnTo>
                    <a:pt x="346938" y="163499"/>
                  </a:lnTo>
                  <a:lnTo>
                    <a:pt x="351370" y="162941"/>
                  </a:lnTo>
                  <a:lnTo>
                    <a:pt x="351802" y="162941"/>
                  </a:lnTo>
                  <a:lnTo>
                    <a:pt x="356666" y="161556"/>
                  </a:lnTo>
                  <a:lnTo>
                    <a:pt x="356743" y="161429"/>
                  </a:lnTo>
                  <a:lnTo>
                    <a:pt x="364070" y="159296"/>
                  </a:lnTo>
                  <a:lnTo>
                    <a:pt x="368947" y="152476"/>
                  </a:lnTo>
                  <a:lnTo>
                    <a:pt x="368947" y="132549"/>
                  </a:lnTo>
                  <a:lnTo>
                    <a:pt x="368947" y="128168"/>
                  </a:lnTo>
                  <a:lnTo>
                    <a:pt x="363486" y="131076"/>
                  </a:lnTo>
                  <a:lnTo>
                    <a:pt x="357670" y="132549"/>
                  </a:lnTo>
                  <a:lnTo>
                    <a:pt x="343890" y="132549"/>
                  </a:lnTo>
                  <a:lnTo>
                    <a:pt x="340093" y="128536"/>
                  </a:lnTo>
                  <a:lnTo>
                    <a:pt x="340093" y="67754"/>
                  </a:lnTo>
                  <a:lnTo>
                    <a:pt x="344081" y="67754"/>
                  </a:lnTo>
                  <a:lnTo>
                    <a:pt x="353936" y="65786"/>
                  </a:lnTo>
                  <a:lnTo>
                    <a:pt x="361988" y="60413"/>
                  </a:lnTo>
                  <a:lnTo>
                    <a:pt x="367423" y="52438"/>
                  </a:lnTo>
                  <a:lnTo>
                    <a:pt x="369404" y="42672"/>
                  </a:lnTo>
                  <a:lnTo>
                    <a:pt x="369404" y="37769"/>
                  </a:lnTo>
                  <a:close/>
                </a:path>
                <a:path w="574675" h="163829">
                  <a:moveTo>
                    <a:pt x="452412" y="37769"/>
                  </a:moveTo>
                  <a:lnTo>
                    <a:pt x="423049" y="37769"/>
                  </a:lnTo>
                  <a:lnTo>
                    <a:pt x="423049" y="32473"/>
                  </a:lnTo>
                  <a:lnTo>
                    <a:pt x="420979" y="22237"/>
                  </a:lnTo>
                  <a:lnTo>
                    <a:pt x="415290" y="13881"/>
                  </a:lnTo>
                  <a:lnTo>
                    <a:pt x="406857" y="8255"/>
                  </a:lnTo>
                  <a:lnTo>
                    <a:pt x="396519" y="6184"/>
                  </a:lnTo>
                  <a:lnTo>
                    <a:pt x="387654" y="6184"/>
                  </a:lnTo>
                  <a:lnTo>
                    <a:pt x="387654" y="37769"/>
                  </a:lnTo>
                  <a:lnTo>
                    <a:pt x="372783" y="37769"/>
                  </a:lnTo>
                  <a:lnTo>
                    <a:pt x="372783" y="67754"/>
                  </a:lnTo>
                  <a:lnTo>
                    <a:pt x="387654" y="67754"/>
                  </a:lnTo>
                  <a:lnTo>
                    <a:pt x="387654" y="133565"/>
                  </a:lnTo>
                  <a:lnTo>
                    <a:pt x="413639" y="162941"/>
                  </a:lnTo>
                  <a:lnTo>
                    <a:pt x="418604" y="163499"/>
                  </a:lnTo>
                  <a:lnTo>
                    <a:pt x="429945" y="163499"/>
                  </a:lnTo>
                  <a:lnTo>
                    <a:pt x="434378" y="162941"/>
                  </a:lnTo>
                  <a:lnTo>
                    <a:pt x="434809" y="162941"/>
                  </a:lnTo>
                  <a:lnTo>
                    <a:pt x="439635" y="161556"/>
                  </a:lnTo>
                  <a:lnTo>
                    <a:pt x="439750" y="161429"/>
                  </a:lnTo>
                  <a:lnTo>
                    <a:pt x="447027" y="159296"/>
                  </a:lnTo>
                  <a:lnTo>
                    <a:pt x="451954" y="152476"/>
                  </a:lnTo>
                  <a:lnTo>
                    <a:pt x="451954" y="132549"/>
                  </a:lnTo>
                  <a:lnTo>
                    <a:pt x="451954" y="128168"/>
                  </a:lnTo>
                  <a:lnTo>
                    <a:pt x="446493" y="131076"/>
                  </a:lnTo>
                  <a:lnTo>
                    <a:pt x="440677" y="132549"/>
                  </a:lnTo>
                  <a:lnTo>
                    <a:pt x="426885" y="132549"/>
                  </a:lnTo>
                  <a:lnTo>
                    <a:pt x="423062" y="128536"/>
                  </a:lnTo>
                  <a:lnTo>
                    <a:pt x="423049" y="67754"/>
                  </a:lnTo>
                  <a:lnTo>
                    <a:pt x="429247" y="67754"/>
                  </a:lnTo>
                  <a:lnTo>
                    <a:pt x="438277" y="65951"/>
                  </a:lnTo>
                  <a:lnTo>
                    <a:pt x="445643" y="61036"/>
                  </a:lnTo>
                  <a:lnTo>
                    <a:pt x="450596" y="53746"/>
                  </a:lnTo>
                  <a:lnTo>
                    <a:pt x="452412" y="44831"/>
                  </a:lnTo>
                  <a:lnTo>
                    <a:pt x="452412" y="37769"/>
                  </a:lnTo>
                  <a:close/>
                </a:path>
                <a:path w="574675" h="163829">
                  <a:moveTo>
                    <a:pt x="574192" y="91097"/>
                  </a:moveTo>
                  <a:lnTo>
                    <a:pt x="560908" y="50457"/>
                  </a:lnTo>
                  <a:lnTo>
                    <a:pt x="540651" y="39230"/>
                  </a:lnTo>
                  <a:lnTo>
                    <a:pt x="540651" y="111658"/>
                  </a:lnTo>
                  <a:lnTo>
                    <a:pt x="540651" y="124294"/>
                  </a:lnTo>
                  <a:lnTo>
                    <a:pt x="538213" y="129273"/>
                  </a:lnTo>
                  <a:lnTo>
                    <a:pt x="538099" y="129501"/>
                  </a:lnTo>
                  <a:lnTo>
                    <a:pt x="527989" y="137528"/>
                  </a:lnTo>
                  <a:lnTo>
                    <a:pt x="521284" y="139522"/>
                  </a:lnTo>
                  <a:lnTo>
                    <a:pt x="507187" y="139522"/>
                  </a:lnTo>
                  <a:lnTo>
                    <a:pt x="502500" y="138226"/>
                  </a:lnTo>
                  <a:lnTo>
                    <a:pt x="495338" y="132969"/>
                  </a:lnTo>
                  <a:lnTo>
                    <a:pt x="493699" y="129501"/>
                  </a:lnTo>
                  <a:lnTo>
                    <a:pt x="493585" y="118529"/>
                  </a:lnTo>
                  <a:lnTo>
                    <a:pt x="495757" y="114287"/>
                  </a:lnTo>
                  <a:lnTo>
                    <a:pt x="504431" y="108483"/>
                  </a:lnTo>
                  <a:lnTo>
                    <a:pt x="510438" y="106997"/>
                  </a:lnTo>
                  <a:lnTo>
                    <a:pt x="522414" y="106997"/>
                  </a:lnTo>
                  <a:lnTo>
                    <a:pt x="540651" y="111658"/>
                  </a:lnTo>
                  <a:lnTo>
                    <a:pt x="540651" y="39230"/>
                  </a:lnTo>
                  <a:lnTo>
                    <a:pt x="532104" y="37274"/>
                  </a:lnTo>
                  <a:lnTo>
                    <a:pt x="518541" y="36398"/>
                  </a:lnTo>
                  <a:lnTo>
                    <a:pt x="510895" y="36563"/>
                  </a:lnTo>
                  <a:lnTo>
                    <a:pt x="470115" y="46304"/>
                  </a:lnTo>
                  <a:lnTo>
                    <a:pt x="474065" y="58254"/>
                  </a:lnTo>
                  <a:lnTo>
                    <a:pt x="476580" y="65951"/>
                  </a:lnTo>
                  <a:lnTo>
                    <a:pt x="484644" y="70523"/>
                  </a:lnTo>
                  <a:lnTo>
                    <a:pt x="500557" y="66967"/>
                  </a:lnTo>
                  <a:lnTo>
                    <a:pt x="506564" y="66421"/>
                  </a:lnTo>
                  <a:lnTo>
                    <a:pt x="522249" y="66421"/>
                  </a:lnTo>
                  <a:lnTo>
                    <a:pt x="528916" y="68351"/>
                  </a:lnTo>
                  <a:lnTo>
                    <a:pt x="537946" y="76009"/>
                  </a:lnTo>
                  <a:lnTo>
                    <a:pt x="540181" y="81635"/>
                  </a:lnTo>
                  <a:lnTo>
                    <a:pt x="540181" y="91097"/>
                  </a:lnTo>
                  <a:lnTo>
                    <a:pt x="535927" y="89662"/>
                  </a:lnTo>
                  <a:lnTo>
                    <a:pt x="531050" y="88328"/>
                  </a:lnTo>
                  <a:lnTo>
                    <a:pt x="521550" y="86474"/>
                  </a:lnTo>
                  <a:lnTo>
                    <a:pt x="516013" y="86017"/>
                  </a:lnTo>
                  <a:lnTo>
                    <a:pt x="502183" y="86017"/>
                  </a:lnTo>
                  <a:lnTo>
                    <a:pt x="465505" y="102984"/>
                  </a:lnTo>
                  <a:lnTo>
                    <a:pt x="459308" y="132092"/>
                  </a:lnTo>
                  <a:lnTo>
                    <a:pt x="460489" y="137528"/>
                  </a:lnTo>
                  <a:lnTo>
                    <a:pt x="485711" y="161378"/>
                  </a:lnTo>
                  <a:lnTo>
                    <a:pt x="490766" y="162991"/>
                  </a:lnTo>
                  <a:lnTo>
                    <a:pt x="496303" y="163779"/>
                  </a:lnTo>
                  <a:lnTo>
                    <a:pt x="510946" y="163779"/>
                  </a:lnTo>
                  <a:lnTo>
                    <a:pt x="518299" y="162394"/>
                  </a:lnTo>
                  <a:lnTo>
                    <a:pt x="530428" y="156667"/>
                  </a:lnTo>
                  <a:lnTo>
                    <a:pt x="535622" y="152844"/>
                  </a:lnTo>
                  <a:lnTo>
                    <a:pt x="539953" y="148094"/>
                  </a:lnTo>
                  <a:lnTo>
                    <a:pt x="539953" y="155384"/>
                  </a:lnTo>
                  <a:lnTo>
                    <a:pt x="545998" y="161378"/>
                  </a:lnTo>
                  <a:lnTo>
                    <a:pt x="574192" y="161378"/>
                  </a:lnTo>
                  <a:lnTo>
                    <a:pt x="574192" y="148094"/>
                  </a:lnTo>
                  <a:lnTo>
                    <a:pt x="574192" y="139522"/>
                  </a:lnTo>
                  <a:lnTo>
                    <a:pt x="574192" y="106997"/>
                  </a:lnTo>
                  <a:lnTo>
                    <a:pt x="574192" y="91097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387085" y="4073081"/>
              <a:ext cx="288290" cy="285750"/>
            </a:xfrm>
            <a:custGeom>
              <a:avLst/>
              <a:gdLst/>
              <a:ahLst/>
              <a:cxnLst/>
              <a:rect l="l" t="t" r="r" b="b"/>
              <a:pathLst>
                <a:path w="288289" h="285750">
                  <a:moveTo>
                    <a:pt x="218852" y="177151"/>
                  </a:moveTo>
                  <a:lnTo>
                    <a:pt x="184787" y="177151"/>
                  </a:lnTo>
                  <a:lnTo>
                    <a:pt x="191585" y="181209"/>
                  </a:lnTo>
                  <a:lnTo>
                    <a:pt x="199270" y="209386"/>
                  </a:lnTo>
                  <a:lnTo>
                    <a:pt x="197825" y="217502"/>
                  </a:lnTo>
                  <a:lnTo>
                    <a:pt x="192963" y="223354"/>
                  </a:lnTo>
                  <a:lnTo>
                    <a:pt x="191817" y="224790"/>
                  </a:lnTo>
                  <a:lnTo>
                    <a:pt x="190795" y="226129"/>
                  </a:lnTo>
                  <a:lnTo>
                    <a:pt x="189908" y="227556"/>
                  </a:lnTo>
                  <a:lnTo>
                    <a:pt x="185254" y="238698"/>
                  </a:lnTo>
                  <a:lnTo>
                    <a:pt x="184319" y="250514"/>
                  </a:lnTo>
                  <a:lnTo>
                    <a:pt x="187052" y="262035"/>
                  </a:lnTo>
                  <a:lnTo>
                    <a:pt x="193402" y="272293"/>
                  </a:lnTo>
                  <a:lnTo>
                    <a:pt x="207264" y="282314"/>
                  </a:lnTo>
                  <a:lnTo>
                    <a:pt x="223441" y="285322"/>
                  </a:lnTo>
                  <a:lnTo>
                    <a:pt x="239443" y="281308"/>
                  </a:lnTo>
                  <a:lnTo>
                    <a:pt x="252780" y="270264"/>
                  </a:lnTo>
                  <a:lnTo>
                    <a:pt x="258547" y="259356"/>
                  </a:lnTo>
                  <a:lnTo>
                    <a:pt x="260424" y="247396"/>
                  </a:lnTo>
                  <a:lnTo>
                    <a:pt x="258432" y="235444"/>
                  </a:lnTo>
                  <a:lnTo>
                    <a:pt x="242582" y="215565"/>
                  </a:lnTo>
                  <a:lnTo>
                    <a:pt x="235492" y="210221"/>
                  </a:lnTo>
                  <a:lnTo>
                    <a:pt x="229559" y="203765"/>
                  </a:lnTo>
                  <a:lnTo>
                    <a:pt x="224944" y="196350"/>
                  </a:lnTo>
                  <a:lnTo>
                    <a:pt x="221809" y="188125"/>
                  </a:lnTo>
                  <a:lnTo>
                    <a:pt x="218852" y="177151"/>
                  </a:lnTo>
                  <a:close/>
                </a:path>
                <a:path w="288289" h="285750">
                  <a:moveTo>
                    <a:pt x="74090" y="180497"/>
                  </a:moveTo>
                  <a:lnTo>
                    <a:pt x="62882" y="180497"/>
                  </a:lnTo>
                  <a:lnTo>
                    <a:pt x="54039" y="182695"/>
                  </a:lnTo>
                  <a:lnTo>
                    <a:pt x="30137" y="217502"/>
                  </a:lnTo>
                  <a:lnTo>
                    <a:pt x="30014" y="218323"/>
                  </a:lnTo>
                  <a:lnTo>
                    <a:pt x="32168" y="230392"/>
                  </a:lnTo>
                  <a:lnTo>
                    <a:pt x="38269" y="241303"/>
                  </a:lnTo>
                  <a:lnTo>
                    <a:pt x="51033" y="251593"/>
                  </a:lnTo>
                  <a:lnTo>
                    <a:pt x="66184" y="255558"/>
                  </a:lnTo>
                  <a:lnTo>
                    <a:pt x="81606" y="253201"/>
                  </a:lnTo>
                  <a:lnTo>
                    <a:pt x="105898" y="223498"/>
                  </a:lnTo>
                  <a:lnTo>
                    <a:pt x="106537" y="208796"/>
                  </a:lnTo>
                  <a:lnTo>
                    <a:pt x="108168" y="202319"/>
                  </a:lnTo>
                  <a:lnTo>
                    <a:pt x="111114" y="196350"/>
                  </a:lnTo>
                  <a:lnTo>
                    <a:pt x="115345" y="191078"/>
                  </a:lnTo>
                  <a:lnTo>
                    <a:pt x="120423" y="186050"/>
                  </a:lnTo>
                  <a:lnTo>
                    <a:pt x="126210" y="181625"/>
                  </a:lnTo>
                  <a:lnTo>
                    <a:pt x="82004" y="181625"/>
                  </a:lnTo>
                  <a:lnTo>
                    <a:pt x="74090" y="180497"/>
                  </a:lnTo>
                  <a:close/>
                </a:path>
                <a:path w="288289" h="285750">
                  <a:moveTo>
                    <a:pt x="218592" y="88784"/>
                  </a:moveTo>
                  <a:lnTo>
                    <a:pt x="74175" y="88784"/>
                  </a:lnTo>
                  <a:lnTo>
                    <a:pt x="104542" y="96855"/>
                  </a:lnTo>
                  <a:lnTo>
                    <a:pt x="108733" y="103636"/>
                  </a:lnTo>
                  <a:lnTo>
                    <a:pt x="107103" y="110092"/>
                  </a:lnTo>
                  <a:lnTo>
                    <a:pt x="105750" y="117529"/>
                  </a:lnTo>
                  <a:lnTo>
                    <a:pt x="105442" y="123979"/>
                  </a:lnTo>
                  <a:lnTo>
                    <a:pt x="105391" y="125045"/>
                  </a:lnTo>
                  <a:lnTo>
                    <a:pt x="106028" y="132543"/>
                  </a:lnTo>
                  <a:lnTo>
                    <a:pt x="107660" y="139929"/>
                  </a:lnTo>
                  <a:lnTo>
                    <a:pt x="108766" y="147347"/>
                  </a:lnTo>
                  <a:lnTo>
                    <a:pt x="81097" y="181625"/>
                  </a:lnTo>
                  <a:lnTo>
                    <a:pt x="126210" y="181625"/>
                  </a:lnTo>
                  <a:lnTo>
                    <a:pt x="132568" y="178950"/>
                  </a:lnTo>
                  <a:lnTo>
                    <a:pt x="132009" y="178950"/>
                  </a:lnTo>
                  <a:lnTo>
                    <a:pt x="139954" y="177839"/>
                  </a:lnTo>
                  <a:lnTo>
                    <a:pt x="182274" y="177839"/>
                  </a:lnTo>
                  <a:lnTo>
                    <a:pt x="184787" y="177151"/>
                  </a:lnTo>
                  <a:lnTo>
                    <a:pt x="218852" y="177151"/>
                  </a:lnTo>
                  <a:lnTo>
                    <a:pt x="216688" y="169123"/>
                  </a:lnTo>
                  <a:lnTo>
                    <a:pt x="215394" y="162232"/>
                  </a:lnTo>
                  <a:lnTo>
                    <a:pt x="215169" y="155254"/>
                  </a:lnTo>
                  <a:lnTo>
                    <a:pt x="215531" y="152016"/>
                  </a:lnTo>
                  <a:lnTo>
                    <a:pt x="161733" y="152016"/>
                  </a:lnTo>
                  <a:lnTo>
                    <a:pt x="150699" y="149806"/>
                  </a:lnTo>
                  <a:lnTo>
                    <a:pt x="141682" y="143782"/>
                  </a:lnTo>
                  <a:lnTo>
                    <a:pt x="135599" y="134853"/>
                  </a:lnTo>
                  <a:lnTo>
                    <a:pt x="133378" y="123979"/>
                  </a:lnTo>
                  <a:lnTo>
                    <a:pt x="135599" y="113001"/>
                  </a:lnTo>
                  <a:lnTo>
                    <a:pt x="141682" y="104073"/>
                  </a:lnTo>
                  <a:lnTo>
                    <a:pt x="150699" y="98051"/>
                  </a:lnTo>
                  <a:lnTo>
                    <a:pt x="161733" y="95842"/>
                  </a:lnTo>
                  <a:lnTo>
                    <a:pt x="215795" y="95842"/>
                  </a:lnTo>
                  <a:lnTo>
                    <a:pt x="216967" y="90399"/>
                  </a:lnTo>
                  <a:lnTo>
                    <a:pt x="218592" y="88784"/>
                  </a:lnTo>
                  <a:close/>
                </a:path>
                <a:path w="288289" h="285750">
                  <a:moveTo>
                    <a:pt x="182274" y="177839"/>
                  </a:moveTo>
                  <a:lnTo>
                    <a:pt x="139954" y="177839"/>
                  </a:lnTo>
                  <a:lnTo>
                    <a:pt x="148212" y="178950"/>
                  </a:lnTo>
                  <a:lnTo>
                    <a:pt x="147833" y="178950"/>
                  </a:lnTo>
                  <a:lnTo>
                    <a:pt x="155202" y="180497"/>
                  </a:lnTo>
                  <a:lnTo>
                    <a:pt x="155847" y="180497"/>
                  </a:lnTo>
                  <a:lnTo>
                    <a:pt x="162688" y="180989"/>
                  </a:lnTo>
                  <a:lnTo>
                    <a:pt x="170509" y="180497"/>
                  </a:lnTo>
                  <a:lnTo>
                    <a:pt x="178218" y="178950"/>
                  </a:lnTo>
                  <a:lnTo>
                    <a:pt x="182274" y="177839"/>
                  </a:lnTo>
                  <a:close/>
                </a:path>
                <a:path w="288289" h="285750">
                  <a:moveTo>
                    <a:pt x="215795" y="95842"/>
                  </a:moveTo>
                  <a:lnTo>
                    <a:pt x="161733" y="95842"/>
                  </a:lnTo>
                  <a:lnTo>
                    <a:pt x="172766" y="98051"/>
                  </a:lnTo>
                  <a:lnTo>
                    <a:pt x="181781" y="104073"/>
                  </a:lnTo>
                  <a:lnTo>
                    <a:pt x="187863" y="113001"/>
                  </a:lnTo>
                  <a:lnTo>
                    <a:pt x="190083" y="123979"/>
                  </a:lnTo>
                  <a:lnTo>
                    <a:pt x="187863" y="134853"/>
                  </a:lnTo>
                  <a:lnTo>
                    <a:pt x="181781" y="143782"/>
                  </a:lnTo>
                  <a:lnTo>
                    <a:pt x="172766" y="149806"/>
                  </a:lnTo>
                  <a:lnTo>
                    <a:pt x="161733" y="152016"/>
                  </a:lnTo>
                  <a:lnTo>
                    <a:pt x="215531" y="152016"/>
                  </a:lnTo>
                  <a:lnTo>
                    <a:pt x="215947" y="148293"/>
                  </a:lnTo>
                  <a:lnTo>
                    <a:pt x="217664" y="141452"/>
                  </a:lnTo>
                  <a:lnTo>
                    <a:pt x="219734" y="132800"/>
                  </a:lnTo>
                  <a:lnTo>
                    <a:pt x="220341" y="125045"/>
                  </a:lnTo>
                  <a:lnTo>
                    <a:pt x="220424" y="123979"/>
                  </a:lnTo>
                  <a:lnTo>
                    <a:pt x="219734" y="115166"/>
                  </a:lnTo>
                  <a:lnTo>
                    <a:pt x="217664" y="106540"/>
                  </a:lnTo>
                  <a:lnTo>
                    <a:pt x="215150" y="98838"/>
                  </a:lnTo>
                  <a:lnTo>
                    <a:pt x="215795" y="95842"/>
                  </a:lnTo>
                  <a:close/>
                </a:path>
                <a:path w="288289" h="285750">
                  <a:moveTo>
                    <a:pt x="38979" y="27198"/>
                  </a:moveTo>
                  <a:lnTo>
                    <a:pt x="3513" y="49159"/>
                  </a:lnTo>
                  <a:lnTo>
                    <a:pt x="0" y="66896"/>
                  </a:lnTo>
                  <a:lnTo>
                    <a:pt x="5138" y="84196"/>
                  </a:lnTo>
                  <a:lnTo>
                    <a:pt x="18988" y="97917"/>
                  </a:lnTo>
                  <a:lnTo>
                    <a:pt x="30830" y="102385"/>
                  </a:lnTo>
                  <a:lnTo>
                    <a:pt x="42850" y="103088"/>
                  </a:lnTo>
                  <a:lnTo>
                    <a:pt x="53325" y="100893"/>
                  </a:lnTo>
                  <a:lnTo>
                    <a:pt x="60529" y="96670"/>
                  </a:lnTo>
                  <a:lnTo>
                    <a:pt x="66072" y="90997"/>
                  </a:lnTo>
                  <a:lnTo>
                    <a:pt x="74175" y="88784"/>
                  </a:lnTo>
                  <a:lnTo>
                    <a:pt x="218592" y="88784"/>
                  </a:lnTo>
                  <a:lnTo>
                    <a:pt x="230659" y="76794"/>
                  </a:lnTo>
                  <a:lnTo>
                    <a:pt x="237972" y="74581"/>
                  </a:lnTo>
                  <a:lnTo>
                    <a:pt x="257928" y="74581"/>
                  </a:lnTo>
                  <a:lnTo>
                    <a:pt x="263476" y="73208"/>
                  </a:lnTo>
                  <a:lnTo>
                    <a:pt x="264029" y="72915"/>
                  </a:lnTo>
                  <a:lnTo>
                    <a:pt x="129545" y="72915"/>
                  </a:lnTo>
                  <a:lnTo>
                    <a:pt x="122199" y="72752"/>
                  </a:lnTo>
                  <a:lnTo>
                    <a:pt x="82769" y="59368"/>
                  </a:lnTo>
                  <a:lnTo>
                    <a:pt x="68868" y="42296"/>
                  </a:lnTo>
                  <a:lnTo>
                    <a:pt x="65793" y="38652"/>
                  </a:lnTo>
                  <a:lnTo>
                    <a:pt x="61881" y="35564"/>
                  </a:lnTo>
                  <a:lnTo>
                    <a:pt x="50936" y="29437"/>
                  </a:lnTo>
                  <a:lnTo>
                    <a:pt x="38979" y="27198"/>
                  </a:lnTo>
                  <a:close/>
                </a:path>
                <a:path w="288289" h="285750">
                  <a:moveTo>
                    <a:pt x="257928" y="74581"/>
                  </a:moveTo>
                  <a:lnTo>
                    <a:pt x="237972" y="74581"/>
                  </a:lnTo>
                  <a:lnTo>
                    <a:pt x="245281" y="75455"/>
                  </a:lnTo>
                  <a:lnTo>
                    <a:pt x="254393" y="75455"/>
                  </a:lnTo>
                  <a:lnTo>
                    <a:pt x="257928" y="74581"/>
                  </a:lnTo>
                  <a:close/>
                </a:path>
                <a:path w="288289" h="285750">
                  <a:moveTo>
                    <a:pt x="162484" y="66896"/>
                  </a:moveTo>
                  <a:lnTo>
                    <a:pt x="153134" y="67729"/>
                  </a:lnTo>
                  <a:lnTo>
                    <a:pt x="143989" y="70062"/>
                  </a:lnTo>
                  <a:lnTo>
                    <a:pt x="136847" y="71996"/>
                  </a:lnTo>
                  <a:lnTo>
                    <a:pt x="129545" y="72915"/>
                  </a:lnTo>
                  <a:lnTo>
                    <a:pt x="264029" y="72915"/>
                  </a:lnTo>
                  <a:lnTo>
                    <a:pt x="267670" y="70983"/>
                  </a:lnTo>
                  <a:lnTo>
                    <a:pt x="185995" y="70983"/>
                  </a:lnTo>
                  <a:lnTo>
                    <a:pt x="183482" y="70569"/>
                  </a:lnTo>
                  <a:lnTo>
                    <a:pt x="181014" y="69782"/>
                  </a:lnTo>
                  <a:lnTo>
                    <a:pt x="171843" y="67576"/>
                  </a:lnTo>
                  <a:lnTo>
                    <a:pt x="162484" y="66896"/>
                  </a:lnTo>
                  <a:close/>
                </a:path>
                <a:path w="288289" h="285750">
                  <a:moveTo>
                    <a:pt x="250791" y="0"/>
                  </a:moveTo>
                  <a:lnTo>
                    <a:pt x="213609" y="25908"/>
                  </a:lnTo>
                  <a:lnTo>
                    <a:pt x="211865" y="34235"/>
                  </a:lnTo>
                  <a:lnTo>
                    <a:pt x="211924" y="37293"/>
                  </a:lnTo>
                  <a:lnTo>
                    <a:pt x="212028" y="42714"/>
                  </a:lnTo>
                  <a:lnTo>
                    <a:pt x="213050" y="50395"/>
                  </a:lnTo>
                  <a:lnTo>
                    <a:pt x="213101" y="50784"/>
                  </a:lnTo>
                  <a:lnTo>
                    <a:pt x="209979" y="58854"/>
                  </a:lnTo>
                  <a:lnTo>
                    <a:pt x="199920" y="68816"/>
                  </a:lnTo>
                  <a:lnTo>
                    <a:pt x="194238" y="70983"/>
                  </a:lnTo>
                  <a:lnTo>
                    <a:pt x="267670" y="70983"/>
                  </a:lnTo>
                  <a:lnTo>
                    <a:pt x="271754" y="68816"/>
                  </a:lnTo>
                  <a:lnTo>
                    <a:pt x="279049" y="62176"/>
                  </a:lnTo>
                  <a:lnTo>
                    <a:pt x="285768" y="50395"/>
                  </a:lnTo>
                  <a:lnTo>
                    <a:pt x="287845" y="37293"/>
                  </a:lnTo>
                  <a:lnTo>
                    <a:pt x="285303" y="24259"/>
                  </a:lnTo>
                  <a:lnTo>
                    <a:pt x="278162" y="12688"/>
                  </a:lnTo>
                  <a:lnTo>
                    <a:pt x="278255" y="12550"/>
                  </a:lnTo>
                  <a:lnTo>
                    <a:pt x="265536" y="3324"/>
                  </a:lnTo>
                  <a:lnTo>
                    <a:pt x="250791" y="0"/>
                  </a:lnTo>
                  <a:close/>
                </a:path>
              </a:pathLst>
            </a:custGeom>
            <a:solidFill>
              <a:srgbClr val="0057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820249" y="4334268"/>
              <a:ext cx="467359" cy="43180"/>
            </a:xfrm>
            <a:custGeom>
              <a:avLst/>
              <a:gdLst/>
              <a:ahLst/>
              <a:cxnLst/>
              <a:rect l="l" t="t" r="r" b="b"/>
              <a:pathLst>
                <a:path w="467360" h="43179">
                  <a:moveTo>
                    <a:pt x="46951" y="41960"/>
                  </a:moveTo>
                  <a:lnTo>
                    <a:pt x="46850" y="17195"/>
                  </a:lnTo>
                  <a:lnTo>
                    <a:pt x="46786" y="736"/>
                  </a:lnTo>
                  <a:lnTo>
                    <a:pt x="38887" y="736"/>
                  </a:lnTo>
                  <a:lnTo>
                    <a:pt x="23507" y="26327"/>
                  </a:lnTo>
                  <a:lnTo>
                    <a:pt x="18300" y="17754"/>
                  </a:lnTo>
                  <a:lnTo>
                    <a:pt x="7937" y="736"/>
                  </a:lnTo>
                  <a:lnTo>
                    <a:pt x="0" y="736"/>
                  </a:lnTo>
                  <a:lnTo>
                    <a:pt x="0" y="41960"/>
                  </a:lnTo>
                  <a:lnTo>
                    <a:pt x="9029" y="41960"/>
                  </a:lnTo>
                  <a:lnTo>
                    <a:pt x="9029" y="17754"/>
                  </a:lnTo>
                  <a:lnTo>
                    <a:pt x="21234" y="37579"/>
                  </a:lnTo>
                  <a:lnTo>
                    <a:pt x="25565" y="37579"/>
                  </a:lnTo>
                  <a:lnTo>
                    <a:pt x="32359" y="26327"/>
                  </a:lnTo>
                  <a:lnTo>
                    <a:pt x="37884" y="17195"/>
                  </a:lnTo>
                  <a:lnTo>
                    <a:pt x="37884" y="41960"/>
                  </a:lnTo>
                  <a:lnTo>
                    <a:pt x="46951" y="41960"/>
                  </a:lnTo>
                  <a:close/>
                </a:path>
                <a:path w="467360" h="43179">
                  <a:moveTo>
                    <a:pt x="98082" y="41922"/>
                  </a:moveTo>
                  <a:lnTo>
                    <a:pt x="94068" y="33070"/>
                  </a:lnTo>
                  <a:lnTo>
                    <a:pt x="90805" y="25819"/>
                  </a:lnTo>
                  <a:lnTo>
                    <a:pt x="83680" y="10045"/>
                  </a:lnTo>
                  <a:lnTo>
                    <a:pt x="81229" y="4622"/>
                  </a:lnTo>
                  <a:lnTo>
                    <a:pt x="81229" y="25819"/>
                  </a:lnTo>
                  <a:lnTo>
                    <a:pt x="67983" y="25819"/>
                  </a:lnTo>
                  <a:lnTo>
                    <a:pt x="74599" y="10045"/>
                  </a:lnTo>
                  <a:lnTo>
                    <a:pt x="81229" y="25819"/>
                  </a:lnTo>
                  <a:lnTo>
                    <a:pt x="81229" y="4622"/>
                  </a:lnTo>
                  <a:lnTo>
                    <a:pt x="79451" y="685"/>
                  </a:lnTo>
                  <a:lnTo>
                    <a:pt x="69951" y="685"/>
                  </a:lnTo>
                  <a:lnTo>
                    <a:pt x="51358" y="41922"/>
                  </a:lnTo>
                  <a:lnTo>
                    <a:pt x="61239" y="41922"/>
                  </a:lnTo>
                  <a:lnTo>
                    <a:pt x="64922" y="33070"/>
                  </a:lnTo>
                  <a:lnTo>
                    <a:pt x="84289" y="33070"/>
                  </a:lnTo>
                  <a:lnTo>
                    <a:pt x="87960" y="41922"/>
                  </a:lnTo>
                  <a:lnTo>
                    <a:pt x="98082" y="41922"/>
                  </a:lnTo>
                  <a:close/>
                </a:path>
                <a:path w="467360" h="43179">
                  <a:moveTo>
                    <a:pt x="139319" y="41922"/>
                  </a:moveTo>
                  <a:lnTo>
                    <a:pt x="131191" y="30441"/>
                  </a:lnTo>
                  <a:lnTo>
                    <a:pt x="129921" y="28638"/>
                  </a:lnTo>
                  <a:lnTo>
                    <a:pt x="135343" y="26327"/>
                  </a:lnTo>
                  <a:lnTo>
                    <a:pt x="137744" y="22872"/>
                  </a:lnTo>
                  <a:lnTo>
                    <a:pt x="138480" y="21805"/>
                  </a:lnTo>
                  <a:lnTo>
                    <a:pt x="138480" y="8483"/>
                  </a:lnTo>
                  <a:lnTo>
                    <a:pt x="138480" y="6413"/>
                  </a:lnTo>
                  <a:lnTo>
                    <a:pt x="131546" y="685"/>
                  </a:lnTo>
                  <a:lnTo>
                    <a:pt x="128714" y="685"/>
                  </a:lnTo>
                  <a:lnTo>
                    <a:pt x="128714" y="11201"/>
                  </a:lnTo>
                  <a:lnTo>
                    <a:pt x="128714" y="20154"/>
                  </a:lnTo>
                  <a:lnTo>
                    <a:pt x="125768" y="22872"/>
                  </a:lnTo>
                  <a:lnTo>
                    <a:pt x="111975" y="22872"/>
                  </a:lnTo>
                  <a:lnTo>
                    <a:pt x="111975" y="8483"/>
                  </a:lnTo>
                  <a:lnTo>
                    <a:pt x="125730" y="8483"/>
                  </a:lnTo>
                  <a:lnTo>
                    <a:pt x="128714" y="11201"/>
                  </a:lnTo>
                  <a:lnTo>
                    <a:pt x="128714" y="685"/>
                  </a:lnTo>
                  <a:lnTo>
                    <a:pt x="102412" y="685"/>
                  </a:lnTo>
                  <a:lnTo>
                    <a:pt x="102412" y="41922"/>
                  </a:lnTo>
                  <a:lnTo>
                    <a:pt x="112014" y="41922"/>
                  </a:lnTo>
                  <a:lnTo>
                    <a:pt x="112014" y="30441"/>
                  </a:lnTo>
                  <a:lnTo>
                    <a:pt x="120891" y="30441"/>
                  </a:lnTo>
                  <a:lnTo>
                    <a:pt x="128905" y="41922"/>
                  </a:lnTo>
                  <a:lnTo>
                    <a:pt x="139319" y="41922"/>
                  </a:lnTo>
                  <a:close/>
                </a:path>
                <a:path w="467360" h="43179">
                  <a:moveTo>
                    <a:pt x="185851" y="41922"/>
                  </a:moveTo>
                  <a:lnTo>
                    <a:pt x="167601" y="19088"/>
                  </a:lnTo>
                  <a:lnTo>
                    <a:pt x="184873" y="685"/>
                  </a:lnTo>
                  <a:lnTo>
                    <a:pt x="174155" y="685"/>
                  </a:lnTo>
                  <a:lnTo>
                    <a:pt x="155714" y="19964"/>
                  </a:lnTo>
                  <a:lnTo>
                    <a:pt x="155714" y="685"/>
                  </a:lnTo>
                  <a:lnTo>
                    <a:pt x="146138" y="685"/>
                  </a:lnTo>
                  <a:lnTo>
                    <a:pt x="146138" y="41922"/>
                  </a:lnTo>
                  <a:lnTo>
                    <a:pt x="155714" y="41922"/>
                  </a:lnTo>
                  <a:lnTo>
                    <a:pt x="155714" y="31496"/>
                  </a:lnTo>
                  <a:lnTo>
                    <a:pt x="161328" y="25730"/>
                  </a:lnTo>
                  <a:lnTo>
                    <a:pt x="174612" y="41922"/>
                  </a:lnTo>
                  <a:lnTo>
                    <a:pt x="185851" y="41922"/>
                  </a:lnTo>
                  <a:close/>
                </a:path>
                <a:path w="467360" h="43179">
                  <a:moveTo>
                    <a:pt x="222377" y="34264"/>
                  </a:moveTo>
                  <a:lnTo>
                    <a:pt x="199669" y="34264"/>
                  </a:lnTo>
                  <a:lnTo>
                    <a:pt x="199669" y="24714"/>
                  </a:lnTo>
                  <a:lnTo>
                    <a:pt x="218998" y="24714"/>
                  </a:lnTo>
                  <a:lnTo>
                    <a:pt x="218998" y="17297"/>
                  </a:lnTo>
                  <a:lnTo>
                    <a:pt x="199669" y="17297"/>
                  </a:lnTo>
                  <a:lnTo>
                    <a:pt x="199669" y="8343"/>
                  </a:lnTo>
                  <a:lnTo>
                    <a:pt x="221564" y="8343"/>
                  </a:lnTo>
                  <a:lnTo>
                    <a:pt x="221564" y="685"/>
                  </a:lnTo>
                  <a:lnTo>
                    <a:pt x="190144" y="685"/>
                  </a:lnTo>
                  <a:lnTo>
                    <a:pt x="190144" y="41922"/>
                  </a:lnTo>
                  <a:lnTo>
                    <a:pt x="222377" y="41922"/>
                  </a:lnTo>
                  <a:lnTo>
                    <a:pt x="222377" y="34264"/>
                  </a:lnTo>
                  <a:close/>
                </a:path>
                <a:path w="467360" h="43179">
                  <a:moveTo>
                    <a:pt x="261683" y="685"/>
                  </a:moveTo>
                  <a:lnTo>
                    <a:pt x="225399" y="685"/>
                  </a:lnTo>
                  <a:lnTo>
                    <a:pt x="225399" y="8483"/>
                  </a:lnTo>
                  <a:lnTo>
                    <a:pt x="238721" y="8483"/>
                  </a:lnTo>
                  <a:lnTo>
                    <a:pt x="238721" y="41922"/>
                  </a:lnTo>
                  <a:lnTo>
                    <a:pt x="248361" y="41922"/>
                  </a:lnTo>
                  <a:lnTo>
                    <a:pt x="248361" y="8483"/>
                  </a:lnTo>
                  <a:lnTo>
                    <a:pt x="261683" y="8483"/>
                  </a:lnTo>
                  <a:lnTo>
                    <a:pt x="261683" y="685"/>
                  </a:lnTo>
                  <a:close/>
                </a:path>
                <a:path w="467360" h="43179">
                  <a:moveTo>
                    <a:pt x="302933" y="6362"/>
                  </a:moveTo>
                  <a:lnTo>
                    <a:pt x="296011" y="647"/>
                  </a:lnTo>
                  <a:lnTo>
                    <a:pt x="293141" y="647"/>
                  </a:lnTo>
                  <a:lnTo>
                    <a:pt x="293141" y="11112"/>
                  </a:lnTo>
                  <a:lnTo>
                    <a:pt x="293141" y="20104"/>
                  </a:lnTo>
                  <a:lnTo>
                    <a:pt x="290233" y="22733"/>
                  </a:lnTo>
                  <a:lnTo>
                    <a:pt x="276440" y="22733"/>
                  </a:lnTo>
                  <a:lnTo>
                    <a:pt x="276440" y="8432"/>
                  </a:lnTo>
                  <a:lnTo>
                    <a:pt x="290195" y="8432"/>
                  </a:lnTo>
                  <a:lnTo>
                    <a:pt x="293141" y="11112"/>
                  </a:lnTo>
                  <a:lnTo>
                    <a:pt x="293141" y="647"/>
                  </a:lnTo>
                  <a:lnTo>
                    <a:pt x="266839" y="647"/>
                  </a:lnTo>
                  <a:lnTo>
                    <a:pt x="266839" y="41871"/>
                  </a:lnTo>
                  <a:lnTo>
                    <a:pt x="276479" y="41871"/>
                  </a:lnTo>
                  <a:lnTo>
                    <a:pt x="276479" y="30530"/>
                  </a:lnTo>
                  <a:lnTo>
                    <a:pt x="296011" y="30530"/>
                  </a:lnTo>
                  <a:lnTo>
                    <a:pt x="302933" y="24815"/>
                  </a:lnTo>
                  <a:lnTo>
                    <a:pt x="302933" y="22733"/>
                  </a:lnTo>
                  <a:lnTo>
                    <a:pt x="302933" y="8432"/>
                  </a:lnTo>
                  <a:lnTo>
                    <a:pt x="302933" y="6362"/>
                  </a:lnTo>
                  <a:close/>
                </a:path>
                <a:path w="467360" h="43179">
                  <a:moveTo>
                    <a:pt x="340283" y="34124"/>
                  </a:moveTo>
                  <a:lnTo>
                    <a:pt x="319443" y="34124"/>
                  </a:lnTo>
                  <a:lnTo>
                    <a:pt x="319443" y="685"/>
                  </a:lnTo>
                  <a:lnTo>
                    <a:pt x="309791" y="685"/>
                  </a:lnTo>
                  <a:lnTo>
                    <a:pt x="309791" y="41871"/>
                  </a:lnTo>
                  <a:lnTo>
                    <a:pt x="340283" y="41871"/>
                  </a:lnTo>
                  <a:lnTo>
                    <a:pt x="340283" y="34124"/>
                  </a:lnTo>
                  <a:close/>
                </a:path>
                <a:path w="467360" h="43179">
                  <a:moveTo>
                    <a:pt x="387337" y="41922"/>
                  </a:moveTo>
                  <a:lnTo>
                    <a:pt x="383336" y="33070"/>
                  </a:lnTo>
                  <a:lnTo>
                    <a:pt x="380072" y="25819"/>
                  </a:lnTo>
                  <a:lnTo>
                    <a:pt x="372935" y="10045"/>
                  </a:lnTo>
                  <a:lnTo>
                    <a:pt x="370446" y="4546"/>
                  </a:lnTo>
                  <a:lnTo>
                    <a:pt x="370446" y="25819"/>
                  </a:lnTo>
                  <a:lnTo>
                    <a:pt x="357238" y="25819"/>
                  </a:lnTo>
                  <a:lnTo>
                    <a:pt x="363867" y="10045"/>
                  </a:lnTo>
                  <a:lnTo>
                    <a:pt x="370446" y="25819"/>
                  </a:lnTo>
                  <a:lnTo>
                    <a:pt x="370446" y="4546"/>
                  </a:lnTo>
                  <a:lnTo>
                    <a:pt x="368706" y="685"/>
                  </a:lnTo>
                  <a:lnTo>
                    <a:pt x="359181" y="685"/>
                  </a:lnTo>
                  <a:lnTo>
                    <a:pt x="340626" y="41922"/>
                  </a:lnTo>
                  <a:lnTo>
                    <a:pt x="350507" y="41922"/>
                  </a:lnTo>
                  <a:lnTo>
                    <a:pt x="354177" y="33070"/>
                  </a:lnTo>
                  <a:lnTo>
                    <a:pt x="373545" y="33070"/>
                  </a:lnTo>
                  <a:lnTo>
                    <a:pt x="377228" y="41922"/>
                  </a:lnTo>
                  <a:lnTo>
                    <a:pt x="387337" y="41922"/>
                  </a:lnTo>
                  <a:close/>
                </a:path>
                <a:path w="467360" h="43179">
                  <a:moveTo>
                    <a:pt x="428205" y="7289"/>
                  </a:moveTo>
                  <a:lnTo>
                    <a:pt x="424256" y="2578"/>
                  </a:lnTo>
                  <a:lnTo>
                    <a:pt x="418287" y="0"/>
                  </a:lnTo>
                  <a:lnTo>
                    <a:pt x="411086" y="0"/>
                  </a:lnTo>
                  <a:lnTo>
                    <a:pt x="402056" y="1587"/>
                  </a:lnTo>
                  <a:lnTo>
                    <a:pt x="394893" y="5994"/>
                  </a:lnTo>
                  <a:lnTo>
                    <a:pt x="390169" y="12738"/>
                  </a:lnTo>
                  <a:lnTo>
                    <a:pt x="388467" y="21310"/>
                  </a:lnTo>
                  <a:lnTo>
                    <a:pt x="390207" y="29908"/>
                  </a:lnTo>
                  <a:lnTo>
                    <a:pt x="394931" y="36652"/>
                  </a:lnTo>
                  <a:lnTo>
                    <a:pt x="402082" y="41071"/>
                  </a:lnTo>
                  <a:lnTo>
                    <a:pt x="411048" y="42659"/>
                  </a:lnTo>
                  <a:lnTo>
                    <a:pt x="418287" y="42659"/>
                  </a:lnTo>
                  <a:lnTo>
                    <a:pt x="424294" y="40030"/>
                  </a:lnTo>
                  <a:lnTo>
                    <a:pt x="428205" y="35280"/>
                  </a:lnTo>
                  <a:lnTo>
                    <a:pt x="422008" y="29603"/>
                  </a:lnTo>
                  <a:lnTo>
                    <a:pt x="419214" y="32829"/>
                  </a:lnTo>
                  <a:lnTo>
                    <a:pt x="415734" y="34493"/>
                  </a:lnTo>
                  <a:lnTo>
                    <a:pt x="403758" y="34493"/>
                  </a:lnTo>
                  <a:lnTo>
                    <a:pt x="398221" y="29095"/>
                  </a:lnTo>
                  <a:lnTo>
                    <a:pt x="398221" y="13512"/>
                  </a:lnTo>
                  <a:lnTo>
                    <a:pt x="403758" y="8115"/>
                  </a:lnTo>
                  <a:lnTo>
                    <a:pt x="415734" y="8115"/>
                  </a:lnTo>
                  <a:lnTo>
                    <a:pt x="419214" y="9779"/>
                  </a:lnTo>
                  <a:lnTo>
                    <a:pt x="422008" y="12954"/>
                  </a:lnTo>
                  <a:lnTo>
                    <a:pt x="428205" y="7289"/>
                  </a:lnTo>
                  <a:close/>
                </a:path>
                <a:path w="467360" h="43179">
                  <a:moveTo>
                    <a:pt x="466940" y="34264"/>
                  </a:moveTo>
                  <a:lnTo>
                    <a:pt x="444246" y="34264"/>
                  </a:lnTo>
                  <a:lnTo>
                    <a:pt x="444246" y="24714"/>
                  </a:lnTo>
                  <a:lnTo>
                    <a:pt x="463562" y="24714"/>
                  </a:lnTo>
                  <a:lnTo>
                    <a:pt x="463562" y="17297"/>
                  </a:lnTo>
                  <a:lnTo>
                    <a:pt x="444246" y="17297"/>
                  </a:lnTo>
                  <a:lnTo>
                    <a:pt x="444246" y="8343"/>
                  </a:lnTo>
                  <a:lnTo>
                    <a:pt x="466128" y="8343"/>
                  </a:lnTo>
                  <a:lnTo>
                    <a:pt x="466128" y="685"/>
                  </a:lnTo>
                  <a:lnTo>
                    <a:pt x="434670" y="685"/>
                  </a:lnTo>
                  <a:lnTo>
                    <a:pt x="434670" y="41922"/>
                  </a:lnTo>
                  <a:lnTo>
                    <a:pt x="466940" y="41922"/>
                  </a:lnTo>
                  <a:lnTo>
                    <a:pt x="466940" y="34264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56626" y="2673639"/>
              <a:ext cx="481026" cy="182914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2708506" y="2627025"/>
              <a:ext cx="177800" cy="276225"/>
            </a:xfrm>
            <a:custGeom>
              <a:avLst/>
              <a:gdLst/>
              <a:ahLst/>
              <a:cxnLst/>
              <a:rect l="l" t="t" r="r" b="b"/>
              <a:pathLst>
                <a:path w="177800" h="276225">
                  <a:moveTo>
                    <a:pt x="37972" y="0"/>
                  </a:moveTo>
                  <a:lnTo>
                    <a:pt x="25978" y="2102"/>
                  </a:lnTo>
                  <a:lnTo>
                    <a:pt x="15117" y="8061"/>
                  </a:lnTo>
                  <a:lnTo>
                    <a:pt x="4907" y="20503"/>
                  </a:lnTo>
                  <a:lnTo>
                    <a:pt x="964" y="35275"/>
                  </a:lnTo>
                  <a:lnTo>
                    <a:pt x="3292" y="50310"/>
                  </a:lnTo>
                  <a:lnTo>
                    <a:pt x="11896" y="63543"/>
                  </a:lnTo>
                  <a:lnTo>
                    <a:pt x="18286" y="69877"/>
                  </a:lnTo>
                  <a:lnTo>
                    <a:pt x="26374" y="73442"/>
                  </a:lnTo>
                  <a:lnTo>
                    <a:pt x="34656" y="74237"/>
                  </a:lnTo>
                  <a:lnTo>
                    <a:pt x="45589" y="76223"/>
                  </a:lnTo>
                  <a:lnTo>
                    <a:pt x="91477" y="109695"/>
                  </a:lnTo>
                  <a:lnTo>
                    <a:pt x="102687" y="138211"/>
                  </a:lnTo>
                  <a:lnTo>
                    <a:pt x="101985" y="146026"/>
                  </a:lnTo>
                  <a:lnTo>
                    <a:pt x="74205" y="183517"/>
                  </a:lnTo>
                  <a:lnTo>
                    <a:pt x="27370" y="202987"/>
                  </a:lnTo>
                  <a:lnTo>
                    <a:pt x="21100" y="205326"/>
                  </a:lnTo>
                  <a:lnTo>
                    <a:pt x="15255" y="208826"/>
                  </a:lnTo>
                  <a:lnTo>
                    <a:pt x="10004" y="213487"/>
                  </a:lnTo>
                  <a:lnTo>
                    <a:pt x="2603" y="225143"/>
                  </a:lnTo>
                  <a:lnTo>
                    <a:pt x="0" y="238321"/>
                  </a:lnTo>
                  <a:lnTo>
                    <a:pt x="2222" y="251570"/>
                  </a:lnTo>
                  <a:lnTo>
                    <a:pt x="9297" y="263438"/>
                  </a:lnTo>
                  <a:lnTo>
                    <a:pt x="21815" y="272671"/>
                  </a:lnTo>
                  <a:lnTo>
                    <a:pt x="36383" y="276036"/>
                  </a:lnTo>
                  <a:lnTo>
                    <a:pt x="51092" y="273535"/>
                  </a:lnTo>
                  <a:lnTo>
                    <a:pt x="64035" y="265173"/>
                  </a:lnTo>
                  <a:lnTo>
                    <a:pt x="70467" y="258792"/>
                  </a:lnTo>
                  <a:lnTo>
                    <a:pt x="74111" y="250633"/>
                  </a:lnTo>
                  <a:lnTo>
                    <a:pt x="74869" y="242285"/>
                  </a:lnTo>
                  <a:lnTo>
                    <a:pt x="76814" y="231228"/>
                  </a:lnTo>
                  <a:lnTo>
                    <a:pt x="102260" y="193599"/>
                  </a:lnTo>
                  <a:lnTo>
                    <a:pt x="151046" y="173799"/>
                  </a:lnTo>
                  <a:lnTo>
                    <a:pt x="158135" y="170883"/>
                  </a:lnTo>
                  <a:lnTo>
                    <a:pt x="164622" y="166463"/>
                  </a:lnTo>
                  <a:lnTo>
                    <a:pt x="170247" y="160535"/>
                  </a:lnTo>
                  <a:lnTo>
                    <a:pt x="175888" y="149865"/>
                  </a:lnTo>
                  <a:lnTo>
                    <a:pt x="177768" y="138164"/>
                  </a:lnTo>
                  <a:lnTo>
                    <a:pt x="175888" y="126464"/>
                  </a:lnTo>
                  <a:lnTo>
                    <a:pt x="132216" y="99203"/>
                  </a:lnTo>
                  <a:lnTo>
                    <a:pt x="121346" y="95507"/>
                  </a:lnTo>
                  <a:lnTo>
                    <a:pt x="87012" y="65917"/>
                  </a:lnTo>
                  <a:lnTo>
                    <a:pt x="74386" y="26492"/>
                  </a:lnTo>
                  <a:lnTo>
                    <a:pt x="71445" y="19474"/>
                  </a:lnTo>
                  <a:lnTo>
                    <a:pt x="66987" y="13046"/>
                  </a:lnTo>
                  <a:lnTo>
                    <a:pt x="61008" y="7450"/>
                  </a:lnTo>
                  <a:lnTo>
                    <a:pt x="50011" y="1775"/>
                  </a:lnTo>
                  <a:lnTo>
                    <a:pt x="37972" y="0"/>
                  </a:lnTo>
                  <a:close/>
                </a:path>
              </a:pathLst>
            </a:custGeom>
            <a:solidFill>
              <a:srgbClr val="E4003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68631" y="2673732"/>
              <a:ext cx="191218" cy="182849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3148571" y="2876118"/>
              <a:ext cx="292735" cy="60325"/>
            </a:xfrm>
            <a:custGeom>
              <a:avLst/>
              <a:gdLst/>
              <a:ahLst/>
              <a:cxnLst/>
              <a:rect l="l" t="t" r="r" b="b"/>
              <a:pathLst>
                <a:path w="292735" h="60325">
                  <a:moveTo>
                    <a:pt x="42989" y="27952"/>
                  </a:moveTo>
                  <a:lnTo>
                    <a:pt x="42100" y="26924"/>
                  </a:lnTo>
                  <a:lnTo>
                    <a:pt x="39624" y="24015"/>
                  </a:lnTo>
                  <a:lnTo>
                    <a:pt x="34455" y="22326"/>
                  </a:lnTo>
                  <a:lnTo>
                    <a:pt x="38201" y="20307"/>
                  </a:lnTo>
                  <a:lnTo>
                    <a:pt x="39027" y="19088"/>
                  </a:lnTo>
                  <a:lnTo>
                    <a:pt x="40614" y="16738"/>
                  </a:lnTo>
                  <a:lnTo>
                    <a:pt x="40614" y="8153"/>
                  </a:lnTo>
                  <a:lnTo>
                    <a:pt x="40614" y="4876"/>
                  </a:lnTo>
                  <a:lnTo>
                    <a:pt x="34607" y="50"/>
                  </a:lnTo>
                  <a:lnTo>
                    <a:pt x="32004" y="50"/>
                  </a:lnTo>
                  <a:lnTo>
                    <a:pt x="32004" y="28790"/>
                  </a:lnTo>
                  <a:lnTo>
                    <a:pt x="32004" y="36677"/>
                  </a:lnTo>
                  <a:lnTo>
                    <a:pt x="28994" y="38417"/>
                  </a:lnTo>
                  <a:lnTo>
                    <a:pt x="10744" y="38417"/>
                  </a:lnTo>
                  <a:lnTo>
                    <a:pt x="10744" y="26924"/>
                  </a:lnTo>
                  <a:lnTo>
                    <a:pt x="28994" y="26924"/>
                  </a:lnTo>
                  <a:lnTo>
                    <a:pt x="32004" y="28790"/>
                  </a:lnTo>
                  <a:lnTo>
                    <a:pt x="32004" y="50"/>
                  </a:lnTo>
                  <a:lnTo>
                    <a:pt x="29743" y="50"/>
                  </a:lnTo>
                  <a:lnTo>
                    <a:pt x="29743" y="9994"/>
                  </a:lnTo>
                  <a:lnTo>
                    <a:pt x="29743" y="17208"/>
                  </a:lnTo>
                  <a:lnTo>
                    <a:pt x="26822" y="19088"/>
                  </a:lnTo>
                  <a:lnTo>
                    <a:pt x="10782" y="19088"/>
                  </a:lnTo>
                  <a:lnTo>
                    <a:pt x="10782" y="8153"/>
                  </a:lnTo>
                  <a:lnTo>
                    <a:pt x="26860" y="8153"/>
                  </a:lnTo>
                  <a:lnTo>
                    <a:pt x="29743" y="9994"/>
                  </a:lnTo>
                  <a:lnTo>
                    <a:pt x="29743" y="50"/>
                  </a:lnTo>
                  <a:lnTo>
                    <a:pt x="0" y="50"/>
                  </a:lnTo>
                  <a:lnTo>
                    <a:pt x="0" y="46482"/>
                  </a:lnTo>
                  <a:lnTo>
                    <a:pt x="36499" y="46482"/>
                  </a:lnTo>
                  <a:lnTo>
                    <a:pt x="42951" y="41833"/>
                  </a:lnTo>
                  <a:lnTo>
                    <a:pt x="42951" y="38417"/>
                  </a:lnTo>
                  <a:lnTo>
                    <a:pt x="42989" y="27952"/>
                  </a:lnTo>
                  <a:close/>
                </a:path>
                <a:path w="292735" h="60325">
                  <a:moveTo>
                    <a:pt x="84594" y="10782"/>
                  </a:moveTo>
                  <a:lnTo>
                    <a:pt x="74561" y="10782"/>
                  </a:lnTo>
                  <a:lnTo>
                    <a:pt x="64363" y="34988"/>
                  </a:lnTo>
                  <a:lnTo>
                    <a:pt x="54279" y="10782"/>
                  </a:lnTo>
                  <a:lnTo>
                    <a:pt x="43497" y="10782"/>
                  </a:lnTo>
                  <a:lnTo>
                    <a:pt x="59143" y="46761"/>
                  </a:lnTo>
                  <a:lnTo>
                    <a:pt x="57607" y="50279"/>
                  </a:lnTo>
                  <a:lnTo>
                    <a:pt x="56019" y="51549"/>
                  </a:lnTo>
                  <a:lnTo>
                    <a:pt x="51041" y="51549"/>
                  </a:lnTo>
                  <a:lnTo>
                    <a:pt x="48831" y="50698"/>
                  </a:lnTo>
                  <a:lnTo>
                    <a:pt x="47218" y="49288"/>
                  </a:lnTo>
                  <a:lnTo>
                    <a:pt x="43383" y="56654"/>
                  </a:lnTo>
                  <a:lnTo>
                    <a:pt x="45707" y="58674"/>
                  </a:lnTo>
                  <a:lnTo>
                    <a:pt x="49707" y="59893"/>
                  </a:lnTo>
                  <a:lnTo>
                    <a:pt x="59893" y="59893"/>
                  </a:lnTo>
                  <a:lnTo>
                    <a:pt x="64795" y="57315"/>
                  </a:lnTo>
                  <a:lnTo>
                    <a:pt x="68313" y="48679"/>
                  </a:lnTo>
                  <a:lnTo>
                    <a:pt x="84594" y="10782"/>
                  </a:lnTo>
                  <a:close/>
                </a:path>
                <a:path w="292735" h="60325">
                  <a:moveTo>
                    <a:pt x="158089" y="46431"/>
                  </a:moveTo>
                  <a:lnTo>
                    <a:pt x="157975" y="0"/>
                  </a:lnTo>
                  <a:lnTo>
                    <a:pt x="149085" y="0"/>
                  </a:lnTo>
                  <a:lnTo>
                    <a:pt x="131813" y="28841"/>
                  </a:lnTo>
                  <a:lnTo>
                    <a:pt x="114223" y="0"/>
                  </a:lnTo>
                  <a:lnTo>
                    <a:pt x="105257" y="0"/>
                  </a:lnTo>
                  <a:lnTo>
                    <a:pt x="105257" y="46431"/>
                  </a:lnTo>
                  <a:lnTo>
                    <a:pt x="115417" y="46431"/>
                  </a:lnTo>
                  <a:lnTo>
                    <a:pt x="115417" y="19177"/>
                  </a:lnTo>
                  <a:lnTo>
                    <a:pt x="129159" y="41554"/>
                  </a:lnTo>
                  <a:lnTo>
                    <a:pt x="134023" y="41554"/>
                  </a:lnTo>
                  <a:lnTo>
                    <a:pt x="147891" y="18618"/>
                  </a:lnTo>
                  <a:lnTo>
                    <a:pt x="147929" y="46431"/>
                  </a:lnTo>
                  <a:lnTo>
                    <a:pt x="158089" y="46431"/>
                  </a:lnTo>
                  <a:close/>
                </a:path>
                <a:path w="292735" h="60325">
                  <a:moveTo>
                    <a:pt x="198742" y="15290"/>
                  </a:moveTo>
                  <a:lnTo>
                    <a:pt x="192392" y="10223"/>
                  </a:lnTo>
                  <a:lnTo>
                    <a:pt x="175717" y="10223"/>
                  </a:lnTo>
                  <a:lnTo>
                    <a:pt x="169824" y="11772"/>
                  </a:lnTo>
                  <a:lnTo>
                    <a:pt x="165912" y="14541"/>
                  </a:lnTo>
                  <a:lnTo>
                    <a:pt x="169672" y="21755"/>
                  </a:lnTo>
                  <a:lnTo>
                    <a:pt x="172237" y="19697"/>
                  </a:lnTo>
                  <a:lnTo>
                    <a:pt x="176187" y="18427"/>
                  </a:lnTo>
                  <a:lnTo>
                    <a:pt x="185623" y="18427"/>
                  </a:lnTo>
                  <a:lnTo>
                    <a:pt x="188277" y="21005"/>
                  </a:lnTo>
                  <a:lnTo>
                    <a:pt x="188277" y="25463"/>
                  </a:lnTo>
                  <a:lnTo>
                    <a:pt x="188277" y="35217"/>
                  </a:lnTo>
                  <a:lnTo>
                    <a:pt x="187109" y="38315"/>
                  </a:lnTo>
                  <a:lnTo>
                    <a:pt x="187045" y="38455"/>
                  </a:lnTo>
                  <a:lnTo>
                    <a:pt x="184086" y="40055"/>
                  </a:lnTo>
                  <a:lnTo>
                    <a:pt x="176898" y="40055"/>
                  </a:lnTo>
                  <a:lnTo>
                    <a:pt x="174650" y="38315"/>
                  </a:lnTo>
                  <a:lnTo>
                    <a:pt x="174650" y="33350"/>
                  </a:lnTo>
                  <a:lnTo>
                    <a:pt x="176225" y="31559"/>
                  </a:lnTo>
                  <a:lnTo>
                    <a:pt x="188239" y="31559"/>
                  </a:lnTo>
                  <a:lnTo>
                    <a:pt x="188277" y="35217"/>
                  </a:lnTo>
                  <a:lnTo>
                    <a:pt x="188277" y="25463"/>
                  </a:lnTo>
                  <a:lnTo>
                    <a:pt x="169037" y="25463"/>
                  </a:lnTo>
                  <a:lnTo>
                    <a:pt x="164528" y="29972"/>
                  </a:lnTo>
                  <a:lnTo>
                    <a:pt x="164528" y="42354"/>
                  </a:lnTo>
                  <a:lnTo>
                    <a:pt x="169545" y="46990"/>
                  </a:lnTo>
                  <a:lnTo>
                    <a:pt x="183261" y="46990"/>
                  </a:lnTo>
                  <a:lnTo>
                    <a:pt x="187007" y="45262"/>
                  </a:lnTo>
                  <a:lnTo>
                    <a:pt x="188950" y="42024"/>
                  </a:lnTo>
                  <a:lnTo>
                    <a:pt x="188950" y="46482"/>
                  </a:lnTo>
                  <a:lnTo>
                    <a:pt x="198704" y="46482"/>
                  </a:lnTo>
                  <a:lnTo>
                    <a:pt x="198704" y="42024"/>
                  </a:lnTo>
                  <a:lnTo>
                    <a:pt x="198704" y="40055"/>
                  </a:lnTo>
                  <a:lnTo>
                    <a:pt x="198704" y="31559"/>
                  </a:lnTo>
                  <a:lnTo>
                    <a:pt x="198742" y="18427"/>
                  </a:lnTo>
                  <a:lnTo>
                    <a:pt x="198742" y="15290"/>
                  </a:lnTo>
                  <a:close/>
                </a:path>
                <a:path w="292735" h="60325">
                  <a:moveTo>
                    <a:pt x="229730" y="44792"/>
                  </a:moveTo>
                  <a:lnTo>
                    <a:pt x="226923" y="37477"/>
                  </a:lnTo>
                  <a:lnTo>
                    <a:pt x="225818" y="38315"/>
                  </a:lnTo>
                  <a:lnTo>
                    <a:pt x="224269" y="38785"/>
                  </a:lnTo>
                  <a:lnTo>
                    <a:pt x="219925" y="38785"/>
                  </a:lnTo>
                  <a:lnTo>
                    <a:pt x="218224" y="37147"/>
                  </a:lnTo>
                  <a:lnTo>
                    <a:pt x="218224" y="19558"/>
                  </a:lnTo>
                  <a:lnTo>
                    <a:pt x="227241" y="19558"/>
                  </a:lnTo>
                  <a:lnTo>
                    <a:pt x="227241" y="11582"/>
                  </a:lnTo>
                  <a:lnTo>
                    <a:pt x="218224" y="11582"/>
                  </a:lnTo>
                  <a:lnTo>
                    <a:pt x="218224" y="2908"/>
                  </a:lnTo>
                  <a:lnTo>
                    <a:pt x="207797" y="2908"/>
                  </a:lnTo>
                  <a:lnTo>
                    <a:pt x="207797" y="11582"/>
                  </a:lnTo>
                  <a:lnTo>
                    <a:pt x="202184" y="11582"/>
                  </a:lnTo>
                  <a:lnTo>
                    <a:pt x="202184" y="19558"/>
                  </a:lnTo>
                  <a:lnTo>
                    <a:pt x="207797" y="19558"/>
                  </a:lnTo>
                  <a:lnTo>
                    <a:pt x="207797" y="42722"/>
                  </a:lnTo>
                  <a:lnTo>
                    <a:pt x="212699" y="47040"/>
                  </a:lnTo>
                  <a:lnTo>
                    <a:pt x="224472" y="47040"/>
                  </a:lnTo>
                  <a:lnTo>
                    <a:pt x="227596" y="46291"/>
                  </a:lnTo>
                  <a:lnTo>
                    <a:pt x="229730" y="44792"/>
                  </a:lnTo>
                  <a:close/>
                </a:path>
                <a:path w="292735" h="60325">
                  <a:moveTo>
                    <a:pt x="256400" y="44792"/>
                  </a:moveTo>
                  <a:lnTo>
                    <a:pt x="253631" y="37477"/>
                  </a:lnTo>
                  <a:lnTo>
                    <a:pt x="252488" y="38315"/>
                  </a:lnTo>
                  <a:lnTo>
                    <a:pt x="250990" y="38785"/>
                  </a:lnTo>
                  <a:lnTo>
                    <a:pt x="246634" y="38785"/>
                  </a:lnTo>
                  <a:lnTo>
                    <a:pt x="244894" y="37147"/>
                  </a:lnTo>
                  <a:lnTo>
                    <a:pt x="244894" y="19558"/>
                  </a:lnTo>
                  <a:lnTo>
                    <a:pt x="253911" y="19558"/>
                  </a:lnTo>
                  <a:lnTo>
                    <a:pt x="253911" y="11582"/>
                  </a:lnTo>
                  <a:lnTo>
                    <a:pt x="244894" y="11582"/>
                  </a:lnTo>
                  <a:lnTo>
                    <a:pt x="244894" y="2908"/>
                  </a:lnTo>
                  <a:lnTo>
                    <a:pt x="234467" y="2908"/>
                  </a:lnTo>
                  <a:lnTo>
                    <a:pt x="234467" y="11582"/>
                  </a:lnTo>
                  <a:lnTo>
                    <a:pt x="228892" y="11582"/>
                  </a:lnTo>
                  <a:lnTo>
                    <a:pt x="228892" y="19558"/>
                  </a:lnTo>
                  <a:lnTo>
                    <a:pt x="234467" y="19558"/>
                  </a:lnTo>
                  <a:lnTo>
                    <a:pt x="234467" y="42722"/>
                  </a:lnTo>
                  <a:lnTo>
                    <a:pt x="239369" y="47040"/>
                  </a:lnTo>
                  <a:lnTo>
                    <a:pt x="251180" y="47040"/>
                  </a:lnTo>
                  <a:lnTo>
                    <a:pt x="254304" y="46291"/>
                  </a:lnTo>
                  <a:lnTo>
                    <a:pt x="256400" y="44792"/>
                  </a:lnTo>
                  <a:close/>
                </a:path>
                <a:path w="292735" h="60325">
                  <a:moveTo>
                    <a:pt x="292557" y="15290"/>
                  </a:moveTo>
                  <a:lnTo>
                    <a:pt x="286232" y="10223"/>
                  </a:lnTo>
                  <a:lnTo>
                    <a:pt x="269519" y="10223"/>
                  </a:lnTo>
                  <a:lnTo>
                    <a:pt x="263664" y="11772"/>
                  </a:lnTo>
                  <a:lnTo>
                    <a:pt x="259715" y="14541"/>
                  </a:lnTo>
                  <a:lnTo>
                    <a:pt x="263474" y="21755"/>
                  </a:lnTo>
                  <a:lnTo>
                    <a:pt x="266077" y="19697"/>
                  </a:lnTo>
                  <a:lnTo>
                    <a:pt x="269989" y="18427"/>
                  </a:lnTo>
                  <a:lnTo>
                    <a:pt x="279400" y="18427"/>
                  </a:lnTo>
                  <a:lnTo>
                    <a:pt x="282117" y="21005"/>
                  </a:lnTo>
                  <a:lnTo>
                    <a:pt x="282117" y="25463"/>
                  </a:lnTo>
                  <a:lnTo>
                    <a:pt x="282041" y="31559"/>
                  </a:lnTo>
                  <a:lnTo>
                    <a:pt x="282041" y="35420"/>
                  </a:lnTo>
                  <a:lnTo>
                    <a:pt x="280911" y="38315"/>
                  </a:lnTo>
                  <a:lnTo>
                    <a:pt x="280860" y="38455"/>
                  </a:lnTo>
                  <a:lnTo>
                    <a:pt x="277888" y="40055"/>
                  </a:lnTo>
                  <a:lnTo>
                    <a:pt x="270700" y="40055"/>
                  </a:lnTo>
                  <a:lnTo>
                    <a:pt x="268490" y="38315"/>
                  </a:lnTo>
                  <a:lnTo>
                    <a:pt x="268490" y="33350"/>
                  </a:lnTo>
                  <a:lnTo>
                    <a:pt x="270027" y="31559"/>
                  </a:lnTo>
                  <a:lnTo>
                    <a:pt x="282041" y="31559"/>
                  </a:lnTo>
                  <a:lnTo>
                    <a:pt x="282041" y="25463"/>
                  </a:lnTo>
                  <a:lnTo>
                    <a:pt x="262839" y="25463"/>
                  </a:lnTo>
                  <a:lnTo>
                    <a:pt x="258368" y="29972"/>
                  </a:lnTo>
                  <a:lnTo>
                    <a:pt x="258368" y="42354"/>
                  </a:lnTo>
                  <a:lnTo>
                    <a:pt x="263347" y="46990"/>
                  </a:lnTo>
                  <a:lnTo>
                    <a:pt x="277101" y="46990"/>
                  </a:lnTo>
                  <a:lnTo>
                    <a:pt x="280822" y="45262"/>
                  </a:lnTo>
                  <a:lnTo>
                    <a:pt x="282752" y="42024"/>
                  </a:lnTo>
                  <a:lnTo>
                    <a:pt x="282752" y="46482"/>
                  </a:lnTo>
                  <a:lnTo>
                    <a:pt x="292519" y="46482"/>
                  </a:lnTo>
                  <a:lnTo>
                    <a:pt x="292519" y="42024"/>
                  </a:lnTo>
                  <a:lnTo>
                    <a:pt x="292519" y="40055"/>
                  </a:lnTo>
                  <a:lnTo>
                    <a:pt x="292519" y="31559"/>
                  </a:lnTo>
                  <a:lnTo>
                    <a:pt x="292557" y="18427"/>
                  </a:lnTo>
                  <a:lnTo>
                    <a:pt x="292557" y="1529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75570" y="1193019"/>
              <a:ext cx="908158" cy="246458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58863" y="1129696"/>
              <a:ext cx="949358" cy="330492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45442" y="2651290"/>
              <a:ext cx="178996" cy="240573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6096089" y="2681477"/>
              <a:ext cx="770255" cy="222250"/>
            </a:xfrm>
            <a:custGeom>
              <a:avLst/>
              <a:gdLst/>
              <a:ahLst/>
              <a:cxnLst/>
              <a:rect l="l" t="t" r="r" b="b"/>
              <a:pathLst>
                <a:path w="770254" h="222250">
                  <a:moveTo>
                    <a:pt x="117640" y="50038"/>
                  </a:moveTo>
                  <a:lnTo>
                    <a:pt x="113601" y="30835"/>
                  </a:lnTo>
                  <a:lnTo>
                    <a:pt x="113093" y="30149"/>
                  </a:lnTo>
                  <a:lnTo>
                    <a:pt x="102387" y="15786"/>
                  </a:lnTo>
                  <a:lnTo>
                    <a:pt x="86118" y="6388"/>
                  </a:lnTo>
                  <a:lnTo>
                    <a:pt x="86118" y="50038"/>
                  </a:lnTo>
                  <a:lnTo>
                    <a:pt x="84277" y="58242"/>
                  </a:lnTo>
                  <a:lnTo>
                    <a:pt x="79057" y="64516"/>
                  </a:lnTo>
                  <a:lnTo>
                    <a:pt x="71018" y="68516"/>
                  </a:lnTo>
                  <a:lnTo>
                    <a:pt x="60655" y="69913"/>
                  </a:lnTo>
                  <a:lnTo>
                    <a:pt x="30429" y="69913"/>
                  </a:lnTo>
                  <a:lnTo>
                    <a:pt x="30429" y="30149"/>
                  </a:lnTo>
                  <a:lnTo>
                    <a:pt x="60655" y="30149"/>
                  </a:lnTo>
                  <a:lnTo>
                    <a:pt x="71005" y="31559"/>
                  </a:lnTo>
                  <a:lnTo>
                    <a:pt x="79044" y="35560"/>
                  </a:lnTo>
                  <a:lnTo>
                    <a:pt x="84264" y="41821"/>
                  </a:lnTo>
                  <a:lnTo>
                    <a:pt x="86118" y="50038"/>
                  </a:lnTo>
                  <a:lnTo>
                    <a:pt x="86118" y="6388"/>
                  </a:lnTo>
                  <a:lnTo>
                    <a:pt x="85394" y="5969"/>
                  </a:lnTo>
                  <a:lnTo>
                    <a:pt x="63982" y="2451"/>
                  </a:lnTo>
                  <a:lnTo>
                    <a:pt x="0" y="2451"/>
                  </a:lnTo>
                  <a:lnTo>
                    <a:pt x="0" y="124117"/>
                  </a:lnTo>
                  <a:lnTo>
                    <a:pt x="1524" y="131597"/>
                  </a:lnTo>
                  <a:lnTo>
                    <a:pt x="5676" y="137693"/>
                  </a:lnTo>
                  <a:lnTo>
                    <a:pt x="11836" y="141808"/>
                  </a:lnTo>
                  <a:lnTo>
                    <a:pt x="19392" y="143319"/>
                  </a:lnTo>
                  <a:lnTo>
                    <a:pt x="30429" y="143319"/>
                  </a:lnTo>
                  <a:lnTo>
                    <a:pt x="30429" y="97612"/>
                  </a:lnTo>
                  <a:lnTo>
                    <a:pt x="63982" y="97612"/>
                  </a:lnTo>
                  <a:lnTo>
                    <a:pt x="85394" y="94107"/>
                  </a:lnTo>
                  <a:lnTo>
                    <a:pt x="102387" y="84277"/>
                  </a:lnTo>
                  <a:lnTo>
                    <a:pt x="113093" y="69913"/>
                  </a:lnTo>
                  <a:lnTo>
                    <a:pt x="113601" y="69240"/>
                  </a:lnTo>
                  <a:lnTo>
                    <a:pt x="117640" y="50038"/>
                  </a:lnTo>
                  <a:close/>
                </a:path>
                <a:path w="770254" h="222250">
                  <a:moveTo>
                    <a:pt x="236321" y="90220"/>
                  </a:moveTo>
                  <a:lnTo>
                    <a:pt x="231736" y="68999"/>
                  </a:lnTo>
                  <a:lnTo>
                    <a:pt x="231711" y="68846"/>
                  </a:lnTo>
                  <a:lnTo>
                    <a:pt x="225463" y="60071"/>
                  </a:lnTo>
                  <a:lnTo>
                    <a:pt x="219176" y="51231"/>
                  </a:lnTo>
                  <a:lnTo>
                    <a:pt x="207543" y="43726"/>
                  </a:lnTo>
                  <a:lnTo>
                    <a:pt x="207543" y="90220"/>
                  </a:lnTo>
                  <a:lnTo>
                    <a:pt x="205206" y="101879"/>
                  </a:lnTo>
                  <a:lnTo>
                    <a:pt x="198767" y="111620"/>
                  </a:lnTo>
                  <a:lnTo>
                    <a:pt x="189509" y="118122"/>
                  </a:lnTo>
                  <a:lnTo>
                    <a:pt x="178104" y="120561"/>
                  </a:lnTo>
                  <a:lnTo>
                    <a:pt x="166662" y="118122"/>
                  </a:lnTo>
                  <a:lnTo>
                    <a:pt x="157353" y="111620"/>
                  </a:lnTo>
                  <a:lnTo>
                    <a:pt x="150850" y="101879"/>
                  </a:lnTo>
                  <a:lnTo>
                    <a:pt x="148488" y="90220"/>
                  </a:lnTo>
                  <a:lnTo>
                    <a:pt x="150876" y="78587"/>
                  </a:lnTo>
                  <a:lnTo>
                    <a:pt x="157314" y="68999"/>
                  </a:lnTo>
                  <a:lnTo>
                    <a:pt x="166751" y="62471"/>
                  </a:lnTo>
                  <a:lnTo>
                    <a:pt x="178104" y="60071"/>
                  </a:lnTo>
                  <a:lnTo>
                    <a:pt x="189433" y="62471"/>
                  </a:lnTo>
                  <a:lnTo>
                    <a:pt x="198805" y="68999"/>
                  </a:lnTo>
                  <a:lnTo>
                    <a:pt x="205181" y="78587"/>
                  </a:lnTo>
                  <a:lnTo>
                    <a:pt x="207543" y="90220"/>
                  </a:lnTo>
                  <a:lnTo>
                    <a:pt x="207543" y="43726"/>
                  </a:lnTo>
                  <a:lnTo>
                    <a:pt x="200660" y="39268"/>
                  </a:lnTo>
                  <a:lnTo>
                    <a:pt x="178104" y="34861"/>
                  </a:lnTo>
                  <a:lnTo>
                    <a:pt x="155498" y="39268"/>
                  </a:lnTo>
                  <a:lnTo>
                    <a:pt x="136842" y="51231"/>
                  </a:lnTo>
                  <a:lnTo>
                    <a:pt x="124180" y="68846"/>
                  </a:lnTo>
                  <a:lnTo>
                    <a:pt x="119507" y="90220"/>
                  </a:lnTo>
                  <a:lnTo>
                    <a:pt x="124218" y="111620"/>
                  </a:lnTo>
                  <a:lnTo>
                    <a:pt x="136944" y="129298"/>
                  </a:lnTo>
                  <a:lnTo>
                    <a:pt x="155600" y="141325"/>
                  </a:lnTo>
                  <a:lnTo>
                    <a:pt x="178104" y="145770"/>
                  </a:lnTo>
                  <a:lnTo>
                    <a:pt x="200571" y="141325"/>
                  </a:lnTo>
                  <a:lnTo>
                    <a:pt x="219100" y="129298"/>
                  </a:lnTo>
                  <a:lnTo>
                    <a:pt x="225323" y="120561"/>
                  </a:lnTo>
                  <a:lnTo>
                    <a:pt x="231686" y="111620"/>
                  </a:lnTo>
                  <a:lnTo>
                    <a:pt x="236321" y="90220"/>
                  </a:lnTo>
                  <a:close/>
                </a:path>
                <a:path w="770254" h="222250">
                  <a:moveTo>
                    <a:pt x="276733" y="18199"/>
                  </a:moveTo>
                  <a:lnTo>
                    <a:pt x="275285" y="11125"/>
                  </a:lnTo>
                  <a:lnTo>
                    <a:pt x="271348" y="5334"/>
                  </a:lnTo>
                  <a:lnTo>
                    <a:pt x="265493" y="1435"/>
                  </a:lnTo>
                  <a:lnTo>
                    <a:pt x="258343" y="0"/>
                  </a:lnTo>
                  <a:lnTo>
                    <a:pt x="246494" y="0"/>
                  </a:lnTo>
                  <a:lnTo>
                    <a:pt x="246494" y="124625"/>
                  </a:lnTo>
                  <a:lnTo>
                    <a:pt x="247980" y="131902"/>
                  </a:lnTo>
                  <a:lnTo>
                    <a:pt x="252018" y="137845"/>
                  </a:lnTo>
                  <a:lnTo>
                    <a:pt x="258025" y="141846"/>
                  </a:lnTo>
                  <a:lnTo>
                    <a:pt x="265404" y="143319"/>
                  </a:lnTo>
                  <a:lnTo>
                    <a:pt x="276733" y="143319"/>
                  </a:lnTo>
                  <a:lnTo>
                    <a:pt x="276733" y="18199"/>
                  </a:lnTo>
                  <a:close/>
                </a:path>
                <a:path w="770254" h="222250">
                  <a:moveTo>
                    <a:pt x="399503" y="37350"/>
                  </a:moveTo>
                  <a:lnTo>
                    <a:pt x="388518" y="37350"/>
                  </a:lnTo>
                  <a:lnTo>
                    <a:pt x="379882" y="38696"/>
                  </a:lnTo>
                  <a:lnTo>
                    <a:pt x="372237" y="42468"/>
                  </a:lnTo>
                  <a:lnTo>
                    <a:pt x="366090" y="48323"/>
                  </a:lnTo>
                  <a:lnTo>
                    <a:pt x="361924" y="55930"/>
                  </a:lnTo>
                  <a:lnTo>
                    <a:pt x="341896" y="111785"/>
                  </a:lnTo>
                  <a:lnTo>
                    <a:pt x="320548" y="55473"/>
                  </a:lnTo>
                  <a:lnTo>
                    <a:pt x="316357" y="48044"/>
                  </a:lnTo>
                  <a:lnTo>
                    <a:pt x="310235" y="42316"/>
                  </a:lnTo>
                  <a:lnTo>
                    <a:pt x="302666" y="38646"/>
                  </a:lnTo>
                  <a:lnTo>
                    <a:pt x="294144" y="37350"/>
                  </a:lnTo>
                  <a:lnTo>
                    <a:pt x="282435" y="37350"/>
                  </a:lnTo>
                  <a:lnTo>
                    <a:pt x="326986" y="144348"/>
                  </a:lnTo>
                  <a:lnTo>
                    <a:pt x="323253" y="152120"/>
                  </a:lnTo>
                  <a:lnTo>
                    <a:pt x="321030" y="156032"/>
                  </a:lnTo>
                  <a:lnTo>
                    <a:pt x="316458" y="157873"/>
                  </a:lnTo>
                  <a:lnTo>
                    <a:pt x="309740" y="157873"/>
                  </a:lnTo>
                  <a:lnTo>
                    <a:pt x="301015" y="156108"/>
                  </a:lnTo>
                  <a:lnTo>
                    <a:pt x="294500" y="159715"/>
                  </a:lnTo>
                  <a:lnTo>
                    <a:pt x="317080" y="180251"/>
                  </a:lnTo>
                  <a:lnTo>
                    <a:pt x="329031" y="178219"/>
                  </a:lnTo>
                  <a:lnTo>
                    <a:pt x="339585" y="172224"/>
                  </a:lnTo>
                  <a:lnTo>
                    <a:pt x="348513" y="162331"/>
                  </a:lnTo>
                  <a:lnTo>
                    <a:pt x="355587" y="148678"/>
                  </a:lnTo>
                  <a:lnTo>
                    <a:pt x="399503" y="37350"/>
                  </a:lnTo>
                  <a:close/>
                </a:path>
                <a:path w="770254" h="222250">
                  <a:moveTo>
                    <a:pt x="552475" y="203454"/>
                  </a:moveTo>
                  <a:lnTo>
                    <a:pt x="552437" y="194411"/>
                  </a:lnTo>
                  <a:lnTo>
                    <a:pt x="551649" y="193497"/>
                  </a:lnTo>
                  <a:lnTo>
                    <a:pt x="549478" y="190969"/>
                  </a:lnTo>
                  <a:lnTo>
                    <a:pt x="544969" y="189509"/>
                  </a:lnTo>
                  <a:lnTo>
                    <a:pt x="548284" y="187794"/>
                  </a:lnTo>
                  <a:lnTo>
                    <a:pt x="549021" y="186677"/>
                  </a:lnTo>
                  <a:lnTo>
                    <a:pt x="550379" y="184645"/>
                  </a:lnTo>
                  <a:lnTo>
                    <a:pt x="550379" y="177177"/>
                  </a:lnTo>
                  <a:lnTo>
                    <a:pt x="550379" y="174345"/>
                  </a:lnTo>
                  <a:lnTo>
                    <a:pt x="545160" y="170129"/>
                  </a:lnTo>
                  <a:lnTo>
                    <a:pt x="542975" y="170129"/>
                  </a:lnTo>
                  <a:lnTo>
                    <a:pt x="542975" y="195110"/>
                  </a:lnTo>
                  <a:lnTo>
                    <a:pt x="542975" y="201968"/>
                  </a:lnTo>
                  <a:lnTo>
                    <a:pt x="540397" y="203454"/>
                  </a:lnTo>
                  <a:lnTo>
                    <a:pt x="524497" y="203454"/>
                  </a:lnTo>
                  <a:lnTo>
                    <a:pt x="524497" y="193497"/>
                  </a:lnTo>
                  <a:lnTo>
                    <a:pt x="540372" y="193497"/>
                  </a:lnTo>
                  <a:lnTo>
                    <a:pt x="542975" y="195110"/>
                  </a:lnTo>
                  <a:lnTo>
                    <a:pt x="542975" y="170129"/>
                  </a:lnTo>
                  <a:lnTo>
                    <a:pt x="540981" y="170129"/>
                  </a:lnTo>
                  <a:lnTo>
                    <a:pt x="540981" y="178714"/>
                  </a:lnTo>
                  <a:lnTo>
                    <a:pt x="540981" y="185077"/>
                  </a:lnTo>
                  <a:lnTo>
                    <a:pt x="538467" y="186677"/>
                  </a:lnTo>
                  <a:lnTo>
                    <a:pt x="524459" y="186677"/>
                  </a:lnTo>
                  <a:lnTo>
                    <a:pt x="524459" y="177177"/>
                  </a:lnTo>
                  <a:lnTo>
                    <a:pt x="538530" y="177177"/>
                  </a:lnTo>
                  <a:lnTo>
                    <a:pt x="540981" y="178714"/>
                  </a:lnTo>
                  <a:lnTo>
                    <a:pt x="540981" y="170129"/>
                  </a:lnTo>
                  <a:lnTo>
                    <a:pt x="515023" y="170129"/>
                  </a:lnTo>
                  <a:lnTo>
                    <a:pt x="515023" y="210502"/>
                  </a:lnTo>
                  <a:lnTo>
                    <a:pt x="546874" y="210502"/>
                  </a:lnTo>
                  <a:lnTo>
                    <a:pt x="552475" y="206489"/>
                  </a:lnTo>
                  <a:lnTo>
                    <a:pt x="552475" y="203454"/>
                  </a:lnTo>
                  <a:close/>
                </a:path>
                <a:path w="770254" h="222250">
                  <a:moveTo>
                    <a:pt x="573760" y="75857"/>
                  </a:moveTo>
                  <a:lnTo>
                    <a:pt x="570852" y="60071"/>
                  </a:lnTo>
                  <a:lnTo>
                    <a:pt x="570725" y="59334"/>
                  </a:lnTo>
                  <a:lnTo>
                    <a:pt x="567372" y="54140"/>
                  </a:lnTo>
                  <a:lnTo>
                    <a:pt x="562368" y="46367"/>
                  </a:lnTo>
                  <a:lnTo>
                    <a:pt x="549821" y="37896"/>
                  </a:lnTo>
                  <a:lnTo>
                    <a:pt x="534212" y="34861"/>
                  </a:lnTo>
                  <a:lnTo>
                    <a:pt x="522820" y="36233"/>
                  </a:lnTo>
                  <a:lnTo>
                    <a:pt x="512914" y="40119"/>
                  </a:lnTo>
                  <a:lnTo>
                    <a:pt x="504952" y="46189"/>
                  </a:lnTo>
                  <a:lnTo>
                    <a:pt x="499414" y="54140"/>
                  </a:lnTo>
                  <a:lnTo>
                    <a:pt x="497243" y="51257"/>
                  </a:lnTo>
                  <a:lnTo>
                    <a:pt x="476059" y="36233"/>
                  </a:lnTo>
                  <a:lnTo>
                    <a:pt x="476199" y="36233"/>
                  </a:lnTo>
                  <a:lnTo>
                    <a:pt x="465404" y="34861"/>
                  </a:lnTo>
                  <a:lnTo>
                    <a:pt x="456031" y="36017"/>
                  </a:lnTo>
                  <a:lnTo>
                    <a:pt x="447903" y="39293"/>
                  </a:lnTo>
                  <a:lnTo>
                    <a:pt x="441286" y="44462"/>
                  </a:lnTo>
                  <a:lnTo>
                    <a:pt x="436435" y="51257"/>
                  </a:lnTo>
                  <a:lnTo>
                    <a:pt x="436435" y="43561"/>
                  </a:lnTo>
                  <a:lnTo>
                    <a:pt x="430123" y="37312"/>
                  </a:lnTo>
                  <a:lnTo>
                    <a:pt x="406196" y="37312"/>
                  </a:lnTo>
                  <a:lnTo>
                    <a:pt x="406234" y="124891"/>
                  </a:lnTo>
                  <a:lnTo>
                    <a:pt x="425005" y="143319"/>
                  </a:lnTo>
                  <a:lnTo>
                    <a:pt x="436460" y="143319"/>
                  </a:lnTo>
                  <a:lnTo>
                    <a:pt x="436460" y="79336"/>
                  </a:lnTo>
                  <a:lnTo>
                    <a:pt x="437984" y="71577"/>
                  </a:lnTo>
                  <a:lnTo>
                    <a:pt x="442226" y="65481"/>
                  </a:lnTo>
                  <a:lnTo>
                    <a:pt x="448589" y="61607"/>
                  </a:lnTo>
                  <a:lnTo>
                    <a:pt x="448119" y="61607"/>
                  </a:lnTo>
                  <a:lnTo>
                    <a:pt x="457161" y="60071"/>
                  </a:lnTo>
                  <a:lnTo>
                    <a:pt x="464743" y="61607"/>
                  </a:lnTo>
                  <a:lnTo>
                    <a:pt x="470712" y="65913"/>
                  </a:lnTo>
                  <a:lnTo>
                    <a:pt x="474637" y="72529"/>
                  </a:lnTo>
                  <a:lnTo>
                    <a:pt x="476034" y="80987"/>
                  </a:lnTo>
                  <a:lnTo>
                    <a:pt x="476034" y="124891"/>
                  </a:lnTo>
                  <a:lnTo>
                    <a:pt x="477481" y="131953"/>
                  </a:lnTo>
                  <a:lnTo>
                    <a:pt x="477520" y="132143"/>
                  </a:lnTo>
                  <a:lnTo>
                    <a:pt x="481545" y="138061"/>
                  </a:lnTo>
                  <a:lnTo>
                    <a:pt x="487527" y="142049"/>
                  </a:lnTo>
                  <a:lnTo>
                    <a:pt x="494842" y="143510"/>
                  </a:lnTo>
                  <a:lnTo>
                    <a:pt x="505015" y="143510"/>
                  </a:lnTo>
                  <a:lnTo>
                    <a:pt x="505015" y="79336"/>
                  </a:lnTo>
                  <a:lnTo>
                    <a:pt x="506564" y="71577"/>
                  </a:lnTo>
                  <a:lnTo>
                    <a:pt x="510870" y="65481"/>
                  </a:lnTo>
                  <a:lnTo>
                    <a:pt x="517245" y="61607"/>
                  </a:lnTo>
                  <a:lnTo>
                    <a:pt x="516775" y="61607"/>
                  </a:lnTo>
                  <a:lnTo>
                    <a:pt x="525716" y="60071"/>
                  </a:lnTo>
                  <a:lnTo>
                    <a:pt x="533425" y="61607"/>
                  </a:lnTo>
                  <a:lnTo>
                    <a:pt x="539445" y="65913"/>
                  </a:lnTo>
                  <a:lnTo>
                    <a:pt x="543369" y="72529"/>
                  </a:lnTo>
                  <a:lnTo>
                    <a:pt x="544779" y="80987"/>
                  </a:lnTo>
                  <a:lnTo>
                    <a:pt x="544779" y="124891"/>
                  </a:lnTo>
                  <a:lnTo>
                    <a:pt x="546214" y="131953"/>
                  </a:lnTo>
                  <a:lnTo>
                    <a:pt x="546252" y="132143"/>
                  </a:lnTo>
                  <a:lnTo>
                    <a:pt x="550291" y="138061"/>
                  </a:lnTo>
                  <a:lnTo>
                    <a:pt x="556272" y="142049"/>
                  </a:lnTo>
                  <a:lnTo>
                    <a:pt x="563575" y="143510"/>
                  </a:lnTo>
                  <a:lnTo>
                    <a:pt x="573760" y="143510"/>
                  </a:lnTo>
                  <a:lnTo>
                    <a:pt x="573760" y="75857"/>
                  </a:lnTo>
                  <a:close/>
                </a:path>
                <a:path w="770254" h="222250">
                  <a:moveTo>
                    <a:pt x="588797" y="179400"/>
                  </a:moveTo>
                  <a:lnTo>
                    <a:pt x="580034" y="179400"/>
                  </a:lnTo>
                  <a:lnTo>
                    <a:pt x="571182" y="200431"/>
                  </a:lnTo>
                  <a:lnTo>
                    <a:pt x="562394" y="179400"/>
                  </a:lnTo>
                  <a:lnTo>
                    <a:pt x="552983" y="179400"/>
                  </a:lnTo>
                  <a:lnTo>
                    <a:pt x="566572" y="210654"/>
                  </a:lnTo>
                  <a:lnTo>
                    <a:pt x="565226" y="213728"/>
                  </a:lnTo>
                  <a:lnTo>
                    <a:pt x="563803" y="214833"/>
                  </a:lnTo>
                  <a:lnTo>
                    <a:pt x="559485" y="214833"/>
                  </a:lnTo>
                  <a:lnTo>
                    <a:pt x="557555" y="214109"/>
                  </a:lnTo>
                  <a:lnTo>
                    <a:pt x="556145" y="212877"/>
                  </a:lnTo>
                  <a:lnTo>
                    <a:pt x="552831" y="219278"/>
                  </a:lnTo>
                  <a:lnTo>
                    <a:pt x="554888" y="221081"/>
                  </a:lnTo>
                  <a:lnTo>
                    <a:pt x="558368" y="222110"/>
                  </a:lnTo>
                  <a:lnTo>
                    <a:pt x="567182" y="222110"/>
                  </a:lnTo>
                  <a:lnTo>
                    <a:pt x="571538" y="219887"/>
                  </a:lnTo>
                  <a:lnTo>
                    <a:pt x="574522" y="212382"/>
                  </a:lnTo>
                  <a:lnTo>
                    <a:pt x="588695" y="179476"/>
                  </a:lnTo>
                  <a:close/>
                </a:path>
                <a:path w="770254" h="222250">
                  <a:moveTo>
                    <a:pt x="652602" y="210540"/>
                  </a:moveTo>
                  <a:lnTo>
                    <a:pt x="652513" y="170167"/>
                  </a:lnTo>
                  <a:lnTo>
                    <a:pt x="644753" y="170167"/>
                  </a:lnTo>
                  <a:lnTo>
                    <a:pt x="629742" y="195262"/>
                  </a:lnTo>
                  <a:lnTo>
                    <a:pt x="614489" y="170167"/>
                  </a:lnTo>
                  <a:lnTo>
                    <a:pt x="606666" y="170167"/>
                  </a:lnTo>
                  <a:lnTo>
                    <a:pt x="606666" y="210540"/>
                  </a:lnTo>
                  <a:lnTo>
                    <a:pt x="615543" y="210540"/>
                  </a:lnTo>
                  <a:lnTo>
                    <a:pt x="615543" y="186829"/>
                  </a:lnTo>
                  <a:lnTo>
                    <a:pt x="627494" y="206260"/>
                  </a:lnTo>
                  <a:lnTo>
                    <a:pt x="631748" y="206260"/>
                  </a:lnTo>
                  <a:lnTo>
                    <a:pt x="643750" y="186296"/>
                  </a:lnTo>
                  <a:lnTo>
                    <a:pt x="643813" y="210502"/>
                  </a:lnTo>
                  <a:lnTo>
                    <a:pt x="652602" y="210540"/>
                  </a:lnTo>
                  <a:close/>
                </a:path>
                <a:path w="770254" h="222250">
                  <a:moveTo>
                    <a:pt x="688086" y="183388"/>
                  </a:moveTo>
                  <a:lnTo>
                    <a:pt x="682548" y="179019"/>
                  </a:lnTo>
                  <a:lnTo>
                    <a:pt x="667994" y="179019"/>
                  </a:lnTo>
                  <a:lnTo>
                    <a:pt x="662914" y="180365"/>
                  </a:lnTo>
                  <a:lnTo>
                    <a:pt x="659460" y="182765"/>
                  </a:lnTo>
                  <a:lnTo>
                    <a:pt x="662711" y="189052"/>
                  </a:lnTo>
                  <a:lnTo>
                    <a:pt x="664972" y="187286"/>
                  </a:lnTo>
                  <a:lnTo>
                    <a:pt x="668413" y="186182"/>
                  </a:lnTo>
                  <a:lnTo>
                    <a:pt x="676656" y="186182"/>
                  </a:lnTo>
                  <a:lnTo>
                    <a:pt x="678980" y="188442"/>
                  </a:lnTo>
                  <a:lnTo>
                    <a:pt x="678980" y="192316"/>
                  </a:lnTo>
                  <a:lnTo>
                    <a:pt x="678942" y="197523"/>
                  </a:lnTo>
                  <a:lnTo>
                    <a:pt x="678942" y="200698"/>
                  </a:lnTo>
                  <a:lnTo>
                    <a:pt x="677887" y="203530"/>
                  </a:lnTo>
                  <a:lnTo>
                    <a:pt x="675271" y="204914"/>
                  </a:lnTo>
                  <a:lnTo>
                    <a:pt x="669023" y="204914"/>
                  </a:lnTo>
                  <a:lnTo>
                    <a:pt x="667245" y="203530"/>
                  </a:lnTo>
                  <a:lnTo>
                    <a:pt x="667092" y="203530"/>
                  </a:lnTo>
                  <a:lnTo>
                    <a:pt x="667092" y="199085"/>
                  </a:lnTo>
                  <a:lnTo>
                    <a:pt x="668451" y="197523"/>
                  </a:lnTo>
                  <a:lnTo>
                    <a:pt x="678942" y="197523"/>
                  </a:lnTo>
                  <a:lnTo>
                    <a:pt x="678942" y="192316"/>
                  </a:lnTo>
                  <a:lnTo>
                    <a:pt x="662165" y="192316"/>
                  </a:lnTo>
                  <a:lnTo>
                    <a:pt x="658279" y="196215"/>
                  </a:lnTo>
                  <a:lnTo>
                    <a:pt x="658279" y="206946"/>
                  </a:lnTo>
                  <a:lnTo>
                    <a:pt x="662647" y="210972"/>
                  </a:lnTo>
                  <a:lnTo>
                    <a:pt x="674598" y="210972"/>
                  </a:lnTo>
                  <a:lnTo>
                    <a:pt x="677849" y="209473"/>
                  </a:lnTo>
                  <a:lnTo>
                    <a:pt x="679551" y="206641"/>
                  </a:lnTo>
                  <a:lnTo>
                    <a:pt x="679551" y="210502"/>
                  </a:lnTo>
                  <a:lnTo>
                    <a:pt x="688022" y="210502"/>
                  </a:lnTo>
                  <a:lnTo>
                    <a:pt x="688022" y="206641"/>
                  </a:lnTo>
                  <a:lnTo>
                    <a:pt x="688022" y="204914"/>
                  </a:lnTo>
                  <a:lnTo>
                    <a:pt x="688022" y="197523"/>
                  </a:lnTo>
                  <a:lnTo>
                    <a:pt x="688086" y="186182"/>
                  </a:lnTo>
                  <a:lnTo>
                    <a:pt x="688086" y="183388"/>
                  </a:lnTo>
                  <a:close/>
                </a:path>
                <a:path w="770254" h="222250">
                  <a:moveTo>
                    <a:pt x="691248" y="99987"/>
                  </a:moveTo>
                  <a:lnTo>
                    <a:pt x="681761" y="61341"/>
                  </a:lnTo>
                  <a:lnTo>
                    <a:pt x="662203" y="40703"/>
                  </a:lnTo>
                  <a:lnTo>
                    <a:pt x="662203" y="78536"/>
                  </a:lnTo>
                  <a:lnTo>
                    <a:pt x="614362" y="78536"/>
                  </a:lnTo>
                  <a:lnTo>
                    <a:pt x="618274" y="71437"/>
                  </a:lnTo>
                  <a:lnTo>
                    <a:pt x="623938" y="66014"/>
                  </a:lnTo>
                  <a:lnTo>
                    <a:pt x="631037" y="62547"/>
                  </a:lnTo>
                  <a:lnTo>
                    <a:pt x="630910" y="62547"/>
                  </a:lnTo>
                  <a:lnTo>
                    <a:pt x="639216" y="61341"/>
                  </a:lnTo>
                  <a:lnTo>
                    <a:pt x="647560" y="62547"/>
                  </a:lnTo>
                  <a:lnTo>
                    <a:pt x="654215" y="66014"/>
                  </a:lnTo>
                  <a:lnTo>
                    <a:pt x="659104" y="71437"/>
                  </a:lnTo>
                  <a:lnTo>
                    <a:pt x="662203" y="78536"/>
                  </a:lnTo>
                  <a:lnTo>
                    <a:pt x="662203" y="40703"/>
                  </a:lnTo>
                  <a:lnTo>
                    <a:pt x="660488" y="39357"/>
                  </a:lnTo>
                  <a:lnTo>
                    <a:pt x="638022" y="34785"/>
                  </a:lnTo>
                  <a:lnTo>
                    <a:pt x="616229" y="38823"/>
                  </a:lnTo>
                  <a:lnTo>
                    <a:pt x="598754" y="50139"/>
                  </a:lnTo>
                  <a:lnTo>
                    <a:pt x="587146" y="67576"/>
                  </a:lnTo>
                  <a:lnTo>
                    <a:pt x="582930" y="89954"/>
                  </a:lnTo>
                  <a:lnTo>
                    <a:pt x="587311" y="112420"/>
                  </a:lnTo>
                  <a:lnTo>
                    <a:pt x="599351" y="130060"/>
                  </a:lnTo>
                  <a:lnTo>
                    <a:pt x="617359" y="141592"/>
                  </a:lnTo>
                  <a:lnTo>
                    <a:pt x="639699" y="145732"/>
                  </a:lnTo>
                  <a:lnTo>
                    <a:pt x="651827" y="144551"/>
                  </a:lnTo>
                  <a:lnTo>
                    <a:pt x="663867" y="141224"/>
                  </a:lnTo>
                  <a:lnTo>
                    <a:pt x="674751" y="136042"/>
                  </a:lnTo>
                  <a:lnTo>
                    <a:pt x="683387" y="129336"/>
                  </a:lnTo>
                  <a:lnTo>
                    <a:pt x="673404" y="119253"/>
                  </a:lnTo>
                  <a:lnTo>
                    <a:pt x="664095" y="109867"/>
                  </a:lnTo>
                  <a:lnTo>
                    <a:pt x="659003" y="113626"/>
                  </a:lnTo>
                  <a:lnTo>
                    <a:pt x="652792" y="116611"/>
                  </a:lnTo>
                  <a:lnTo>
                    <a:pt x="646074" y="118554"/>
                  </a:lnTo>
                  <a:lnTo>
                    <a:pt x="639470" y="119253"/>
                  </a:lnTo>
                  <a:lnTo>
                    <a:pt x="630656" y="117856"/>
                  </a:lnTo>
                  <a:lnTo>
                    <a:pt x="623316" y="113931"/>
                  </a:lnTo>
                  <a:lnTo>
                    <a:pt x="617677" y="107848"/>
                  </a:lnTo>
                  <a:lnTo>
                    <a:pt x="613968" y="99987"/>
                  </a:lnTo>
                  <a:lnTo>
                    <a:pt x="691248" y="99987"/>
                  </a:lnTo>
                  <a:close/>
                </a:path>
                <a:path w="770254" h="222250">
                  <a:moveTo>
                    <a:pt x="715098" y="209054"/>
                  </a:moveTo>
                  <a:lnTo>
                    <a:pt x="712660" y="202692"/>
                  </a:lnTo>
                  <a:lnTo>
                    <a:pt x="711657" y="203415"/>
                  </a:lnTo>
                  <a:lnTo>
                    <a:pt x="710336" y="203847"/>
                  </a:lnTo>
                  <a:lnTo>
                    <a:pt x="706539" y="203847"/>
                  </a:lnTo>
                  <a:lnTo>
                    <a:pt x="705053" y="202387"/>
                  </a:lnTo>
                  <a:lnTo>
                    <a:pt x="705053" y="187096"/>
                  </a:lnTo>
                  <a:lnTo>
                    <a:pt x="712876" y="187096"/>
                  </a:lnTo>
                  <a:lnTo>
                    <a:pt x="712876" y="180162"/>
                  </a:lnTo>
                  <a:lnTo>
                    <a:pt x="705053" y="180162"/>
                  </a:lnTo>
                  <a:lnTo>
                    <a:pt x="705053" y="172618"/>
                  </a:lnTo>
                  <a:lnTo>
                    <a:pt x="695972" y="172618"/>
                  </a:lnTo>
                  <a:lnTo>
                    <a:pt x="695972" y="180162"/>
                  </a:lnTo>
                  <a:lnTo>
                    <a:pt x="691146" y="180162"/>
                  </a:lnTo>
                  <a:lnTo>
                    <a:pt x="691146" y="187096"/>
                  </a:lnTo>
                  <a:lnTo>
                    <a:pt x="695972" y="187096"/>
                  </a:lnTo>
                  <a:lnTo>
                    <a:pt x="695972" y="207213"/>
                  </a:lnTo>
                  <a:lnTo>
                    <a:pt x="700265" y="210972"/>
                  </a:lnTo>
                  <a:lnTo>
                    <a:pt x="710463" y="210972"/>
                  </a:lnTo>
                  <a:lnTo>
                    <a:pt x="713206" y="210350"/>
                  </a:lnTo>
                  <a:lnTo>
                    <a:pt x="715098" y="209054"/>
                  </a:lnTo>
                  <a:close/>
                </a:path>
                <a:path w="770254" h="222250">
                  <a:moveTo>
                    <a:pt x="738289" y="209054"/>
                  </a:moveTo>
                  <a:lnTo>
                    <a:pt x="735838" y="202692"/>
                  </a:lnTo>
                  <a:lnTo>
                    <a:pt x="734834" y="203415"/>
                  </a:lnTo>
                  <a:lnTo>
                    <a:pt x="733513" y="203847"/>
                  </a:lnTo>
                  <a:lnTo>
                    <a:pt x="729716" y="203847"/>
                  </a:lnTo>
                  <a:lnTo>
                    <a:pt x="728268" y="202387"/>
                  </a:lnTo>
                  <a:lnTo>
                    <a:pt x="728268" y="187096"/>
                  </a:lnTo>
                  <a:lnTo>
                    <a:pt x="736066" y="187096"/>
                  </a:lnTo>
                  <a:lnTo>
                    <a:pt x="736066" y="180162"/>
                  </a:lnTo>
                  <a:lnTo>
                    <a:pt x="728268" y="180162"/>
                  </a:lnTo>
                  <a:lnTo>
                    <a:pt x="728268" y="172618"/>
                  </a:lnTo>
                  <a:lnTo>
                    <a:pt x="719162" y="172618"/>
                  </a:lnTo>
                  <a:lnTo>
                    <a:pt x="719162" y="180162"/>
                  </a:lnTo>
                  <a:lnTo>
                    <a:pt x="714324" y="180162"/>
                  </a:lnTo>
                  <a:lnTo>
                    <a:pt x="714324" y="187096"/>
                  </a:lnTo>
                  <a:lnTo>
                    <a:pt x="719162" y="187096"/>
                  </a:lnTo>
                  <a:lnTo>
                    <a:pt x="719162" y="207213"/>
                  </a:lnTo>
                  <a:lnTo>
                    <a:pt x="723442" y="210972"/>
                  </a:lnTo>
                  <a:lnTo>
                    <a:pt x="733653" y="210972"/>
                  </a:lnTo>
                  <a:lnTo>
                    <a:pt x="736384" y="210350"/>
                  </a:lnTo>
                  <a:lnTo>
                    <a:pt x="738289" y="209054"/>
                  </a:lnTo>
                  <a:close/>
                </a:path>
                <a:path w="770254" h="222250">
                  <a:moveTo>
                    <a:pt x="768299" y="34861"/>
                  </a:moveTo>
                  <a:lnTo>
                    <a:pt x="731583" y="56972"/>
                  </a:lnTo>
                  <a:lnTo>
                    <a:pt x="731583" y="44907"/>
                  </a:lnTo>
                  <a:lnTo>
                    <a:pt x="723925" y="37312"/>
                  </a:lnTo>
                  <a:lnTo>
                    <a:pt x="701357" y="37312"/>
                  </a:lnTo>
                  <a:lnTo>
                    <a:pt x="701357" y="124701"/>
                  </a:lnTo>
                  <a:lnTo>
                    <a:pt x="702830" y="131953"/>
                  </a:lnTo>
                  <a:lnTo>
                    <a:pt x="706869" y="137871"/>
                  </a:lnTo>
                  <a:lnTo>
                    <a:pt x="712851" y="141859"/>
                  </a:lnTo>
                  <a:lnTo>
                    <a:pt x="720153" y="143319"/>
                  </a:lnTo>
                  <a:lnTo>
                    <a:pt x="731621" y="143319"/>
                  </a:lnTo>
                  <a:lnTo>
                    <a:pt x="731621" y="92671"/>
                  </a:lnTo>
                  <a:lnTo>
                    <a:pt x="734199" y="79197"/>
                  </a:lnTo>
                  <a:lnTo>
                    <a:pt x="741565" y="68910"/>
                  </a:lnTo>
                  <a:lnTo>
                    <a:pt x="753122" y="62369"/>
                  </a:lnTo>
                  <a:lnTo>
                    <a:pt x="768299" y="60071"/>
                  </a:lnTo>
                  <a:lnTo>
                    <a:pt x="768299" y="34861"/>
                  </a:lnTo>
                  <a:close/>
                </a:path>
                <a:path w="770254" h="222250">
                  <a:moveTo>
                    <a:pt x="769708" y="183388"/>
                  </a:moveTo>
                  <a:lnTo>
                    <a:pt x="764171" y="179019"/>
                  </a:lnTo>
                  <a:lnTo>
                    <a:pt x="749617" y="179019"/>
                  </a:lnTo>
                  <a:lnTo>
                    <a:pt x="744562" y="180365"/>
                  </a:lnTo>
                  <a:lnTo>
                    <a:pt x="741121" y="182765"/>
                  </a:lnTo>
                  <a:lnTo>
                    <a:pt x="744372" y="189052"/>
                  </a:lnTo>
                  <a:lnTo>
                    <a:pt x="746594" y="187286"/>
                  </a:lnTo>
                  <a:lnTo>
                    <a:pt x="750036" y="186182"/>
                  </a:lnTo>
                  <a:lnTo>
                    <a:pt x="758317" y="186182"/>
                  </a:lnTo>
                  <a:lnTo>
                    <a:pt x="760628" y="188442"/>
                  </a:lnTo>
                  <a:lnTo>
                    <a:pt x="760628" y="192316"/>
                  </a:lnTo>
                  <a:lnTo>
                    <a:pt x="760628" y="197523"/>
                  </a:lnTo>
                  <a:lnTo>
                    <a:pt x="760628" y="200698"/>
                  </a:lnTo>
                  <a:lnTo>
                    <a:pt x="759561" y="203530"/>
                  </a:lnTo>
                  <a:lnTo>
                    <a:pt x="756932" y="204914"/>
                  </a:lnTo>
                  <a:lnTo>
                    <a:pt x="750709" y="204914"/>
                  </a:lnTo>
                  <a:lnTo>
                    <a:pt x="748931" y="203530"/>
                  </a:lnTo>
                  <a:lnTo>
                    <a:pt x="748779" y="203530"/>
                  </a:lnTo>
                  <a:lnTo>
                    <a:pt x="748779" y="199085"/>
                  </a:lnTo>
                  <a:lnTo>
                    <a:pt x="750138" y="197523"/>
                  </a:lnTo>
                  <a:lnTo>
                    <a:pt x="760628" y="197523"/>
                  </a:lnTo>
                  <a:lnTo>
                    <a:pt x="760628" y="192316"/>
                  </a:lnTo>
                  <a:lnTo>
                    <a:pt x="743826" y="192316"/>
                  </a:lnTo>
                  <a:lnTo>
                    <a:pt x="739889" y="196215"/>
                  </a:lnTo>
                  <a:lnTo>
                    <a:pt x="739889" y="206946"/>
                  </a:lnTo>
                  <a:lnTo>
                    <a:pt x="744270" y="210972"/>
                  </a:lnTo>
                  <a:lnTo>
                    <a:pt x="756246" y="210972"/>
                  </a:lnTo>
                  <a:lnTo>
                    <a:pt x="759498" y="209473"/>
                  </a:lnTo>
                  <a:lnTo>
                    <a:pt x="761212" y="206641"/>
                  </a:lnTo>
                  <a:lnTo>
                    <a:pt x="761212" y="210502"/>
                  </a:lnTo>
                  <a:lnTo>
                    <a:pt x="769683" y="210502"/>
                  </a:lnTo>
                  <a:lnTo>
                    <a:pt x="769683" y="206641"/>
                  </a:lnTo>
                  <a:lnTo>
                    <a:pt x="769683" y="204914"/>
                  </a:lnTo>
                  <a:lnTo>
                    <a:pt x="769683" y="197523"/>
                  </a:lnTo>
                  <a:lnTo>
                    <a:pt x="769708" y="186182"/>
                  </a:lnTo>
                  <a:lnTo>
                    <a:pt x="769708" y="183388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19249" y="4127913"/>
              <a:ext cx="1020800" cy="249162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1754885" y="4153306"/>
            <a:ext cx="1293495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715" indent="38227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Structures</a:t>
            </a:r>
            <a:r>
              <a:rPr dirty="0" sz="900" spc="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demand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B2B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discovery for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industrial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inputs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8" name="object 38" descr=""/>
          <p:cNvSpPr txBox="1"/>
          <p:nvPr/>
        </p:nvSpPr>
        <p:spPr>
          <a:xfrm>
            <a:off x="1870329" y="1149477"/>
            <a:ext cx="12382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203200" marR="5080" indent="-191135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Supplier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operating</a:t>
            </a:r>
            <a:r>
              <a:rPr dirty="0" sz="900" spc="-5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system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verified</a:t>
            </a:r>
            <a:r>
              <a:rPr dirty="0" sz="900" spc="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onboarding</a:t>
            </a:r>
            <a:r>
              <a:rPr dirty="0" sz="900" spc="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50">
                <a:solidFill>
                  <a:srgbClr val="001242"/>
                </a:solidFill>
                <a:latin typeface="Calibri"/>
                <a:cs typeface="Calibri"/>
              </a:rPr>
              <a:t>&amp;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storefronts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396111" y="2646629"/>
            <a:ext cx="988060" cy="438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211454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Logistics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control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fleet</a:t>
            </a:r>
            <a:r>
              <a:rPr dirty="0" sz="900" spc="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management</a:t>
            </a:r>
            <a:r>
              <a:rPr dirty="0" sz="900" spc="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50">
                <a:solidFill>
                  <a:srgbClr val="001242"/>
                </a:solidFill>
                <a:latin typeface="Calibri"/>
                <a:cs typeface="Calibri"/>
              </a:rPr>
              <a:t>&amp;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shipment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tracking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6324346" y="1150746"/>
            <a:ext cx="113728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Finance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governance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condition-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based</a:t>
            </a:r>
            <a:r>
              <a:rPr dirty="0" sz="900" spc="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capital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deployment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6373495" y="4090822"/>
            <a:ext cx="120396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Settlement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&amp;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compliance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traceable</a:t>
            </a:r>
            <a:r>
              <a:rPr dirty="0" sz="900" spc="-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cross-border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fund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flows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6093" y="0"/>
            <a:ext cx="9058275" cy="1051560"/>
          </a:xfrm>
          <a:custGeom>
            <a:avLst/>
            <a:gdLst/>
            <a:ahLst/>
            <a:cxnLst/>
            <a:rect l="l" t="t" r="r" b="b"/>
            <a:pathLst>
              <a:path w="9058275" h="1051560">
                <a:moveTo>
                  <a:pt x="0" y="0"/>
                </a:moveTo>
                <a:lnTo>
                  <a:pt x="0" y="1051560"/>
                </a:lnTo>
                <a:lnTo>
                  <a:pt x="9057906" y="1051560"/>
                </a:lnTo>
                <a:lnTo>
                  <a:pt x="905790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042664" y="402412"/>
            <a:ext cx="213106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Structured</a:t>
            </a:r>
            <a:r>
              <a:rPr dirty="0" sz="21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60229" y="1825574"/>
            <a:ext cx="4467225" cy="634365"/>
            <a:chOff x="460229" y="1825574"/>
            <a:chExt cx="4467225" cy="63436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229" y="1825574"/>
              <a:ext cx="4466881" cy="63432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55922" y="1851482"/>
              <a:ext cx="4350385" cy="568960"/>
            </a:xfrm>
            <a:custGeom>
              <a:avLst/>
              <a:gdLst/>
              <a:ahLst/>
              <a:cxnLst/>
              <a:rect l="l" t="t" r="r" b="b"/>
              <a:pathLst>
                <a:path w="4350385" h="568960">
                  <a:moveTo>
                    <a:pt x="0" y="568375"/>
                  </a:moveTo>
                  <a:lnTo>
                    <a:pt x="4350214" y="568375"/>
                  </a:lnTo>
                  <a:lnTo>
                    <a:pt x="4350214" y="0"/>
                  </a:lnTo>
                  <a:lnTo>
                    <a:pt x="0" y="0"/>
                  </a:lnTo>
                  <a:lnTo>
                    <a:pt x="0" y="568375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04825" y="1851482"/>
              <a:ext cx="51435" cy="568960"/>
            </a:xfrm>
            <a:custGeom>
              <a:avLst/>
              <a:gdLst/>
              <a:ahLst/>
              <a:cxnLst/>
              <a:rect l="l" t="t" r="r" b="b"/>
              <a:pathLst>
                <a:path w="51434" h="568960">
                  <a:moveTo>
                    <a:pt x="51097" y="0"/>
                  </a:moveTo>
                  <a:lnTo>
                    <a:pt x="0" y="0"/>
                  </a:lnTo>
                  <a:lnTo>
                    <a:pt x="0" y="568375"/>
                  </a:lnTo>
                  <a:lnTo>
                    <a:pt x="51097" y="568375"/>
                  </a:lnTo>
                  <a:lnTo>
                    <a:pt x="51097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60229" y="2515946"/>
            <a:ext cx="4467225" cy="634365"/>
            <a:chOff x="460229" y="2515946"/>
            <a:chExt cx="4467225" cy="634365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229" y="2515946"/>
              <a:ext cx="4466881" cy="63432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55922" y="2541727"/>
              <a:ext cx="4350385" cy="568960"/>
            </a:xfrm>
            <a:custGeom>
              <a:avLst/>
              <a:gdLst/>
              <a:ahLst/>
              <a:cxnLst/>
              <a:rect l="l" t="t" r="r" b="b"/>
              <a:pathLst>
                <a:path w="4350385" h="568960">
                  <a:moveTo>
                    <a:pt x="0" y="568375"/>
                  </a:moveTo>
                  <a:lnTo>
                    <a:pt x="4350214" y="568375"/>
                  </a:lnTo>
                  <a:lnTo>
                    <a:pt x="4350214" y="0"/>
                  </a:lnTo>
                  <a:lnTo>
                    <a:pt x="0" y="0"/>
                  </a:lnTo>
                  <a:lnTo>
                    <a:pt x="0" y="568375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04825" y="2541727"/>
              <a:ext cx="51435" cy="568960"/>
            </a:xfrm>
            <a:custGeom>
              <a:avLst/>
              <a:gdLst/>
              <a:ahLst/>
              <a:cxnLst/>
              <a:rect l="l" t="t" r="r" b="b"/>
              <a:pathLst>
                <a:path w="51434" h="568960">
                  <a:moveTo>
                    <a:pt x="51097" y="0"/>
                  </a:moveTo>
                  <a:lnTo>
                    <a:pt x="0" y="0"/>
                  </a:lnTo>
                  <a:lnTo>
                    <a:pt x="0" y="568375"/>
                  </a:lnTo>
                  <a:lnTo>
                    <a:pt x="51097" y="568375"/>
                  </a:lnTo>
                  <a:lnTo>
                    <a:pt x="51097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60229" y="3206265"/>
            <a:ext cx="4467225" cy="633095"/>
            <a:chOff x="460229" y="3206265"/>
            <a:chExt cx="4467225" cy="633095"/>
          </a:xfrm>
        </p:grpSpPr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29" y="3206265"/>
              <a:ext cx="4466881" cy="63289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55922" y="3231832"/>
              <a:ext cx="4350385" cy="568960"/>
            </a:xfrm>
            <a:custGeom>
              <a:avLst/>
              <a:gdLst/>
              <a:ahLst/>
              <a:cxnLst/>
              <a:rect l="l" t="t" r="r" b="b"/>
              <a:pathLst>
                <a:path w="4350385" h="568960">
                  <a:moveTo>
                    <a:pt x="0" y="568388"/>
                  </a:moveTo>
                  <a:lnTo>
                    <a:pt x="4350214" y="568388"/>
                  </a:lnTo>
                  <a:lnTo>
                    <a:pt x="4350214" y="0"/>
                  </a:lnTo>
                  <a:lnTo>
                    <a:pt x="0" y="0"/>
                  </a:lnTo>
                  <a:lnTo>
                    <a:pt x="0" y="568388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04825" y="3231832"/>
              <a:ext cx="51435" cy="568960"/>
            </a:xfrm>
            <a:custGeom>
              <a:avLst/>
              <a:gdLst/>
              <a:ahLst/>
              <a:cxnLst/>
              <a:rect l="l" t="t" r="r" b="b"/>
              <a:pathLst>
                <a:path w="51434" h="568960">
                  <a:moveTo>
                    <a:pt x="51097" y="0"/>
                  </a:moveTo>
                  <a:lnTo>
                    <a:pt x="0" y="0"/>
                  </a:lnTo>
                  <a:lnTo>
                    <a:pt x="0" y="568388"/>
                  </a:lnTo>
                  <a:lnTo>
                    <a:pt x="51097" y="568388"/>
                  </a:lnTo>
                  <a:lnTo>
                    <a:pt x="51097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460229" y="3895179"/>
            <a:ext cx="4467225" cy="634365"/>
            <a:chOff x="460229" y="3895179"/>
            <a:chExt cx="4467225" cy="634365"/>
          </a:xfrm>
        </p:grpSpPr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29" y="3895179"/>
              <a:ext cx="4466881" cy="63432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555922" y="3922039"/>
              <a:ext cx="4350385" cy="568960"/>
            </a:xfrm>
            <a:custGeom>
              <a:avLst/>
              <a:gdLst/>
              <a:ahLst/>
              <a:cxnLst/>
              <a:rect l="l" t="t" r="r" b="b"/>
              <a:pathLst>
                <a:path w="4350385" h="568960">
                  <a:moveTo>
                    <a:pt x="0" y="568375"/>
                  </a:moveTo>
                  <a:lnTo>
                    <a:pt x="4350214" y="568375"/>
                  </a:lnTo>
                  <a:lnTo>
                    <a:pt x="4350214" y="0"/>
                  </a:lnTo>
                  <a:lnTo>
                    <a:pt x="0" y="0"/>
                  </a:lnTo>
                  <a:lnTo>
                    <a:pt x="0" y="568375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04825" y="3922039"/>
              <a:ext cx="51435" cy="568960"/>
            </a:xfrm>
            <a:custGeom>
              <a:avLst/>
              <a:gdLst/>
              <a:ahLst/>
              <a:cxnLst/>
              <a:rect l="l" t="t" r="r" b="b"/>
              <a:pathLst>
                <a:path w="51434" h="568960">
                  <a:moveTo>
                    <a:pt x="51097" y="0"/>
                  </a:moveTo>
                  <a:lnTo>
                    <a:pt x="0" y="0"/>
                  </a:lnTo>
                  <a:lnTo>
                    <a:pt x="0" y="568375"/>
                  </a:lnTo>
                  <a:lnTo>
                    <a:pt x="51097" y="568375"/>
                  </a:lnTo>
                  <a:lnTo>
                    <a:pt x="51097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92353" y="1183639"/>
            <a:ext cx="6585584" cy="3272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B2B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marketplace</a:t>
            </a:r>
            <a:r>
              <a:rPr dirty="0" sz="1200" spc="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purpose-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built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for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industrial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inputs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across</a:t>
            </a:r>
            <a:r>
              <a:rPr dirty="0" sz="1200" spc="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Africa.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Transforms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fragmented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buyer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needs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into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structured,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predictable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demand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signals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that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entire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supply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chain</a:t>
            </a:r>
            <a:r>
              <a:rPr dirty="0" sz="120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can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respond</a:t>
            </a:r>
            <a:r>
              <a:rPr dirty="0" sz="1200" spc="-4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to.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200">
              <a:latin typeface="Calibri"/>
              <a:cs typeface="Calibri"/>
            </a:endParaRPr>
          </a:p>
          <a:p>
            <a:pPr marL="310515">
              <a:lnSpc>
                <a:spcPts val="1355"/>
              </a:lnSpc>
              <a:spcBef>
                <a:spcPts val="5"/>
              </a:spcBef>
            </a:pPr>
            <a:r>
              <a:rPr dirty="0" sz="1200" b="1">
                <a:solidFill>
                  <a:srgbClr val="0057E6"/>
                </a:solidFill>
                <a:latin typeface="Calibri"/>
                <a:cs typeface="Calibri"/>
              </a:rPr>
              <a:t>Product</a:t>
            </a:r>
            <a:r>
              <a:rPr dirty="0" sz="1200" spc="-30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7E6"/>
                </a:solidFill>
                <a:latin typeface="Calibri"/>
                <a:cs typeface="Calibri"/>
              </a:rPr>
              <a:t>Discovery</a:t>
            </a:r>
            <a:r>
              <a:rPr dirty="0" sz="1200" spc="-40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7E6"/>
                </a:solidFill>
                <a:latin typeface="Calibri"/>
                <a:cs typeface="Calibri"/>
              </a:rPr>
              <a:t>&amp;</a:t>
            </a:r>
            <a:r>
              <a:rPr dirty="0" sz="1200" spc="-30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057E6"/>
                </a:solidFill>
                <a:latin typeface="Calibri"/>
                <a:cs typeface="Calibri"/>
              </a:rPr>
              <a:t>Verification</a:t>
            </a:r>
            <a:endParaRPr sz="1200">
              <a:latin typeface="Calibri"/>
              <a:cs typeface="Calibri"/>
            </a:endParaRPr>
          </a:p>
          <a:p>
            <a:pPr marL="310515">
              <a:lnSpc>
                <a:spcPts val="994"/>
              </a:lnSpc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Verified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raw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materials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industrial inputs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searchable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by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category,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origin,</a:t>
            </a: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specification,</a:t>
            </a:r>
            <a:r>
              <a:rPr dirty="0" sz="9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certification,</a:t>
            </a:r>
            <a:r>
              <a:rPr dirty="0" sz="9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real-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time</a:t>
            </a:r>
            <a:r>
              <a:rPr dirty="0" sz="9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availability.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</a:pPr>
            <a:r>
              <a:rPr dirty="0" sz="1200" spc="-10" b="1">
                <a:solidFill>
                  <a:srgbClr val="0057E6"/>
                </a:solidFill>
                <a:latin typeface="Calibri"/>
                <a:cs typeface="Calibri"/>
              </a:rPr>
              <a:t>Structured</a:t>
            </a:r>
            <a:r>
              <a:rPr dirty="0" sz="1200" spc="-25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57E6"/>
                </a:solidFill>
                <a:latin typeface="Calibri"/>
                <a:cs typeface="Calibri"/>
              </a:rPr>
              <a:t>Sourcing </a:t>
            </a:r>
            <a:r>
              <a:rPr dirty="0" sz="1200" spc="-10" b="1">
                <a:solidFill>
                  <a:srgbClr val="0057E6"/>
                </a:solidFill>
                <a:latin typeface="Calibri"/>
                <a:cs typeface="Calibri"/>
              </a:rPr>
              <a:t>Workflows</a:t>
            </a:r>
            <a:endParaRPr sz="12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  <a:spcBef>
                <a:spcPts val="195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RFQ</a:t>
            </a:r>
            <a:r>
              <a:rPr dirty="0" sz="900" spc="-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management,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quote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comparison,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order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placement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through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standardized</a:t>
            </a: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digital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processes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replacing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phone-and-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email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procurement.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solidFill>
                  <a:srgbClr val="0057E6"/>
                </a:solidFill>
                <a:latin typeface="Calibri"/>
                <a:cs typeface="Calibri"/>
              </a:rPr>
              <a:t>Demand</a:t>
            </a:r>
            <a:r>
              <a:rPr dirty="0" sz="1200" spc="-35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057E6"/>
                </a:solidFill>
                <a:latin typeface="Calibri"/>
                <a:cs typeface="Calibri"/>
              </a:rPr>
              <a:t>Aggregation</a:t>
            </a:r>
            <a:endParaRPr sz="12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  <a:spcBef>
                <a:spcPts val="19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Buyer needs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across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platform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are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consolidated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create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volume-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based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pricing,</a:t>
            </a: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predictable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supply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signals,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improved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supplier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planning.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</a:pPr>
            <a:r>
              <a:rPr dirty="0" sz="1200" b="1">
                <a:solidFill>
                  <a:srgbClr val="0057E6"/>
                </a:solidFill>
                <a:latin typeface="Calibri"/>
                <a:cs typeface="Calibri"/>
              </a:rPr>
              <a:t>Pricing</a:t>
            </a:r>
            <a:r>
              <a:rPr dirty="0" sz="1200" spc="-40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057E6"/>
                </a:solidFill>
                <a:latin typeface="Calibri"/>
                <a:cs typeface="Calibri"/>
              </a:rPr>
              <a:t>Transparency</a:t>
            </a:r>
            <a:endParaRPr sz="12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  <a:spcBef>
                <a:spcPts val="195"/>
              </a:spcBef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Real-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time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historical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pricing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data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gives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both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buyers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suppliers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fair,</a:t>
            </a:r>
            <a:endParaRPr sz="900">
              <a:latin typeface="Calibri"/>
              <a:cs typeface="Calibri"/>
            </a:endParaRPr>
          </a:p>
          <a:p>
            <a:pPr marL="310515">
              <a:lnSpc>
                <a:spcPct val="100000"/>
              </a:lnSpc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transparent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basis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for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negotiation and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benchmarking.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0" y="1814207"/>
            <a:ext cx="9144000" cy="3329304"/>
            <a:chOff x="0" y="1814207"/>
            <a:chExt cx="9144000" cy="3329304"/>
          </a:xfrm>
        </p:grpSpPr>
        <p:sp>
          <p:nvSpPr>
            <p:cNvPr id="22" name="object 22" descr=""/>
            <p:cNvSpPr/>
            <p:nvPr/>
          </p:nvSpPr>
          <p:spPr>
            <a:xfrm>
              <a:off x="0" y="4809929"/>
              <a:ext cx="9144000" cy="334010"/>
            </a:xfrm>
            <a:custGeom>
              <a:avLst/>
              <a:gdLst/>
              <a:ahLst/>
              <a:cxnLst/>
              <a:rect l="l" t="t" r="r" b="b"/>
              <a:pathLst>
                <a:path w="9144000" h="334010">
                  <a:moveTo>
                    <a:pt x="9144000" y="0"/>
                  </a:moveTo>
                  <a:lnTo>
                    <a:pt x="0" y="0"/>
                  </a:lnTo>
                  <a:lnTo>
                    <a:pt x="0" y="333570"/>
                  </a:lnTo>
                  <a:lnTo>
                    <a:pt x="9144000" y="33357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6856" y="4683569"/>
              <a:ext cx="171450" cy="17145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53125" y="1814207"/>
              <a:ext cx="2845180" cy="2642997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5841" y="2685732"/>
              <a:ext cx="2111375" cy="2111502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39267" y="314020"/>
            <a:ext cx="283210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20"/>
              <a:t>Matta</a:t>
            </a:r>
            <a:r>
              <a:rPr dirty="0" sz="3000" spc="-240"/>
              <a:t> </a:t>
            </a:r>
            <a:r>
              <a:rPr dirty="0" sz="3000" spc="-105">
                <a:solidFill>
                  <a:srgbClr val="0057E6"/>
                </a:solidFill>
              </a:rPr>
              <a:t>Marketplace</a:t>
            </a:r>
            <a:endParaRPr sz="3000"/>
          </a:p>
        </p:txBody>
      </p:sp>
      <p:grpSp>
        <p:nvGrpSpPr>
          <p:cNvPr id="28" name="object 28" descr=""/>
          <p:cNvGrpSpPr/>
          <p:nvPr/>
        </p:nvGrpSpPr>
        <p:grpSpPr>
          <a:xfrm>
            <a:off x="486333" y="306628"/>
            <a:ext cx="8251190" cy="427355"/>
            <a:chOff x="486333" y="306628"/>
            <a:chExt cx="8251190" cy="427355"/>
          </a:xfrm>
        </p:grpSpPr>
        <p:sp>
          <p:nvSpPr>
            <p:cNvPr id="29" name="object 29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38100">
              <a:solidFill>
                <a:srgbClr val="0057E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78903" y="306628"/>
              <a:ext cx="1258302" cy="427301"/>
            </a:xfrm>
            <a:prstGeom prst="rect">
              <a:avLst/>
            </a:prstGeom>
          </p:spPr>
        </p:pic>
      </p:grp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12</a:t>
            </a:fld>
          </a:p>
        </p:txBody>
      </p:sp>
      <p:sp>
        <p:nvSpPr>
          <p:cNvPr id="32" name="object 32" descr=""/>
          <p:cNvSpPr txBox="1"/>
          <p:nvPr/>
        </p:nvSpPr>
        <p:spPr>
          <a:xfrm>
            <a:off x="444500" y="4913096"/>
            <a:ext cx="275844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Matta</a:t>
            </a:r>
            <a:r>
              <a:rPr dirty="0" sz="900" spc="-2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Digital</a:t>
            </a:r>
            <a:r>
              <a:rPr dirty="0" sz="900" spc="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Infrastructure: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Future</a:t>
            </a:r>
            <a:r>
              <a:rPr dirty="0" sz="900" spc="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African</a:t>
            </a:r>
            <a:r>
              <a:rPr dirty="0" sz="900" spc="-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1040765"/>
          </a:xfrm>
          <a:custGeom>
            <a:avLst/>
            <a:gdLst/>
            <a:ahLst/>
            <a:cxnLst/>
            <a:rect l="l" t="t" r="r" b="b"/>
            <a:pathLst>
              <a:path w="9144000" h="1040765">
                <a:moveTo>
                  <a:pt x="0" y="1040638"/>
                </a:moveTo>
                <a:lnTo>
                  <a:pt x="9144000" y="1040638"/>
                </a:lnTo>
                <a:lnTo>
                  <a:pt x="9144000" y="0"/>
                </a:lnTo>
                <a:lnTo>
                  <a:pt x="0" y="0"/>
                </a:lnTo>
                <a:lnTo>
                  <a:pt x="0" y="1040638"/>
                </a:lnTo>
                <a:close/>
              </a:path>
            </a:pathLst>
          </a:custGeom>
          <a:solidFill>
            <a:srgbClr val="0017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583816" y="381761"/>
            <a:ext cx="243522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Logistics</a:t>
            </a:r>
            <a:r>
              <a:rPr dirty="0" sz="2100" spc="-8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dirty="0" sz="2100" spc="-8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Calibri"/>
                <a:cs typeface="Calibri"/>
              </a:rPr>
              <a:t>Layer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12991" y="1708205"/>
            <a:ext cx="4514215" cy="706120"/>
            <a:chOff x="412991" y="1708205"/>
            <a:chExt cx="4514215" cy="7061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1" y="1708205"/>
              <a:ext cx="4514112" cy="7059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2063" y="1734566"/>
              <a:ext cx="4394200" cy="640080"/>
            </a:xfrm>
            <a:custGeom>
              <a:avLst/>
              <a:gdLst/>
              <a:ahLst/>
              <a:cxnLst/>
              <a:rect l="l" t="t" r="r" b="b"/>
              <a:pathLst>
                <a:path w="4394200" h="640080">
                  <a:moveTo>
                    <a:pt x="0" y="640080"/>
                  </a:moveTo>
                  <a:lnTo>
                    <a:pt x="4394073" y="640080"/>
                  </a:lnTo>
                  <a:lnTo>
                    <a:pt x="4394073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7199" y="1734566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12991" y="2485445"/>
            <a:ext cx="4514215" cy="706120"/>
            <a:chOff x="412991" y="2485445"/>
            <a:chExt cx="4514215" cy="70612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1" y="2485445"/>
              <a:ext cx="4514112" cy="7059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12063" y="2511806"/>
              <a:ext cx="4394200" cy="640080"/>
            </a:xfrm>
            <a:custGeom>
              <a:avLst/>
              <a:gdLst/>
              <a:ahLst/>
              <a:cxnLst/>
              <a:rect l="l" t="t" r="r" b="b"/>
              <a:pathLst>
                <a:path w="4394200" h="640080">
                  <a:moveTo>
                    <a:pt x="0" y="640080"/>
                  </a:moveTo>
                  <a:lnTo>
                    <a:pt x="4394073" y="640080"/>
                  </a:lnTo>
                  <a:lnTo>
                    <a:pt x="4394073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57199" y="2511806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12991" y="3262698"/>
            <a:ext cx="4514215" cy="706120"/>
            <a:chOff x="412991" y="3262698"/>
            <a:chExt cx="4514215" cy="706120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1" y="3262698"/>
              <a:ext cx="4514112" cy="70599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12063" y="3289109"/>
              <a:ext cx="4394200" cy="640080"/>
            </a:xfrm>
            <a:custGeom>
              <a:avLst/>
              <a:gdLst/>
              <a:ahLst/>
              <a:cxnLst/>
              <a:rect l="l" t="t" r="r" b="b"/>
              <a:pathLst>
                <a:path w="4394200" h="640079">
                  <a:moveTo>
                    <a:pt x="0" y="640079"/>
                  </a:moveTo>
                  <a:lnTo>
                    <a:pt x="4394073" y="640079"/>
                  </a:lnTo>
                  <a:lnTo>
                    <a:pt x="4394073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57199" y="3289109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412991" y="4039938"/>
            <a:ext cx="4514215" cy="706120"/>
            <a:chOff x="412991" y="4039938"/>
            <a:chExt cx="4514215" cy="706120"/>
          </a:xfrm>
        </p:grpSpPr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1" y="4039938"/>
              <a:ext cx="4514112" cy="70599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512063" y="4066349"/>
              <a:ext cx="4394200" cy="640080"/>
            </a:xfrm>
            <a:custGeom>
              <a:avLst/>
              <a:gdLst/>
              <a:ahLst/>
              <a:cxnLst/>
              <a:rect l="l" t="t" r="r" b="b"/>
              <a:pathLst>
                <a:path w="4394200" h="640079">
                  <a:moveTo>
                    <a:pt x="0" y="640080"/>
                  </a:moveTo>
                  <a:lnTo>
                    <a:pt x="4394073" y="640080"/>
                  </a:lnTo>
                  <a:lnTo>
                    <a:pt x="4394073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7199" y="4066349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44500" y="1096771"/>
            <a:ext cx="8054340" cy="3552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Bridges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gap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between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digital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transactions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physical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movement.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Flux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provides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logistics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coordination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layer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that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links</a:t>
            </a:r>
            <a:r>
              <a:rPr dirty="0" sz="1200" spc="5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every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shipment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to</a:t>
            </a:r>
            <a:r>
              <a:rPr dirty="0" sz="120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trade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data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that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authorized</a:t>
            </a:r>
            <a:r>
              <a:rPr dirty="0" sz="1200" spc="-4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it</a:t>
            </a:r>
            <a:r>
              <a:rPr dirty="0" sz="1200" spc="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—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creating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</a:t>
            </a:r>
            <a:r>
              <a:rPr dirty="0" sz="120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verifiable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chain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of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 custody.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</a:pP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Fleet</a:t>
            </a:r>
            <a:r>
              <a:rPr dirty="0" sz="1300" spc="-20" b="1">
                <a:solidFill>
                  <a:srgbClr val="E4002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&amp;</a:t>
            </a:r>
            <a:r>
              <a:rPr dirty="0" sz="1300" spc="-30" b="1">
                <a:solidFill>
                  <a:srgbClr val="E4002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Carrier</a:t>
            </a:r>
            <a:r>
              <a:rPr dirty="0" sz="1300" spc="-10" b="1">
                <a:solidFill>
                  <a:srgbClr val="E4002F"/>
                </a:solidFill>
                <a:latin typeface="Calibri"/>
                <a:cs typeface="Calibri"/>
              </a:rPr>
              <a:t> Management</a:t>
            </a:r>
            <a:endParaRPr sz="1300">
              <a:latin typeface="Calibri"/>
              <a:cs typeface="Calibri"/>
            </a:endParaRPr>
          </a:p>
          <a:p>
            <a:pPr marL="332740" marR="3931285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Carrier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coordination,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route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planning,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capacity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allocation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across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multi-modal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logistics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network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road,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rail,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sea,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air.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E4002F"/>
                </a:solidFill>
                <a:latin typeface="Calibri"/>
                <a:cs typeface="Calibri"/>
              </a:rPr>
              <a:t>End-</a:t>
            </a:r>
            <a:r>
              <a:rPr dirty="0" sz="1300" spc="-25" b="1">
                <a:solidFill>
                  <a:srgbClr val="E4002F"/>
                </a:solidFill>
                <a:latin typeface="Calibri"/>
                <a:cs typeface="Calibri"/>
              </a:rPr>
              <a:t>to-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End</a:t>
            </a:r>
            <a:r>
              <a:rPr dirty="0" sz="1300" spc="15" b="1">
                <a:solidFill>
                  <a:srgbClr val="E4002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Shipment </a:t>
            </a:r>
            <a:r>
              <a:rPr dirty="0" sz="1300" spc="-10" b="1">
                <a:solidFill>
                  <a:srgbClr val="E4002F"/>
                </a:solidFill>
                <a:latin typeface="Calibri"/>
                <a:cs typeface="Calibri"/>
              </a:rPr>
              <a:t>Coordination</a:t>
            </a:r>
            <a:endParaRPr sz="1300">
              <a:latin typeface="Calibri"/>
              <a:cs typeface="Calibri"/>
            </a:endParaRPr>
          </a:p>
          <a:p>
            <a:pPr marL="332740" marR="3818254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Full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shipment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lifecycle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management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from</a:t>
            </a:r>
            <a:r>
              <a:rPr dirty="0" sz="900" spc="-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pickup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through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customs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clearance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final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delivery,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with</a:t>
            </a:r>
            <a:r>
              <a:rPr dirty="0" sz="900" spc="-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automated</a:t>
            </a:r>
            <a:r>
              <a:rPr dirty="0" sz="900" spc="-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milestone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tracking.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</a:pPr>
            <a:r>
              <a:rPr dirty="0" sz="1300" spc="-20" b="1">
                <a:solidFill>
                  <a:srgbClr val="E4002F"/>
                </a:solidFill>
                <a:latin typeface="Calibri"/>
                <a:cs typeface="Calibri"/>
              </a:rPr>
              <a:t>Real-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Time</a:t>
            </a:r>
            <a:r>
              <a:rPr dirty="0" sz="1300" spc="-10" b="1">
                <a:solidFill>
                  <a:srgbClr val="E4002F"/>
                </a:solidFill>
                <a:latin typeface="Calibri"/>
                <a:cs typeface="Calibri"/>
              </a:rPr>
              <a:t> Tracking</a:t>
            </a:r>
            <a:r>
              <a:rPr dirty="0" sz="1300" spc="5" b="1">
                <a:solidFill>
                  <a:srgbClr val="E4002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&amp;</a:t>
            </a:r>
            <a:r>
              <a:rPr dirty="0" sz="1300" spc="-30" b="1">
                <a:solidFill>
                  <a:srgbClr val="E4002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4002F"/>
                </a:solidFill>
                <a:latin typeface="Calibri"/>
                <a:cs typeface="Calibri"/>
              </a:rPr>
              <a:t>Visibility</a:t>
            </a:r>
            <a:endParaRPr sz="1300">
              <a:latin typeface="Calibri"/>
              <a:cs typeface="Calibri"/>
            </a:endParaRPr>
          </a:p>
          <a:p>
            <a:pPr marL="332740" marR="3898900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Live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visibility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into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shipment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location,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status,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estimated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delivery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available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buyers,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suppliers,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logistics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providers,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financiers.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20" b="1">
                <a:solidFill>
                  <a:srgbClr val="E4002F"/>
                </a:solidFill>
                <a:latin typeface="Calibri"/>
                <a:cs typeface="Calibri"/>
              </a:rPr>
              <a:t>Transaction-</a:t>
            </a:r>
            <a:r>
              <a:rPr dirty="0" sz="1300" b="1">
                <a:solidFill>
                  <a:srgbClr val="E4002F"/>
                </a:solidFill>
                <a:latin typeface="Calibri"/>
                <a:cs typeface="Calibri"/>
              </a:rPr>
              <a:t>Linked</a:t>
            </a:r>
            <a:r>
              <a:rPr dirty="0" sz="1300" spc="45" b="1">
                <a:solidFill>
                  <a:srgbClr val="E4002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4002F"/>
                </a:solidFill>
                <a:latin typeface="Calibri"/>
                <a:cs typeface="Calibri"/>
              </a:rPr>
              <a:t>Validation</a:t>
            </a:r>
            <a:endParaRPr sz="1300">
              <a:latin typeface="Calibri"/>
              <a:cs typeface="Calibri"/>
            </a:endParaRPr>
          </a:p>
          <a:p>
            <a:pPr marL="332740" marR="3797300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Physical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delivery</a:t>
            </a:r>
            <a:r>
              <a:rPr dirty="0" sz="900" spc="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confirmation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linked</a:t>
            </a:r>
            <a:r>
              <a:rPr dirty="0" sz="900" spc="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digital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transaction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record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creating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verified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trigger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for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finance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release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settlement.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86333" y="333756"/>
            <a:ext cx="8419465" cy="398780"/>
            <a:chOff x="486333" y="333756"/>
            <a:chExt cx="8419465" cy="398780"/>
          </a:xfrm>
        </p:grpSpPr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645" y="333756"/>
              <a:ext cx="1077881" cy="385795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05383" y="397891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38100">
              <a:solidFill>
                <a:srgbClr val="E4002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39267" y="314020"/>
            <a:ext cx="67373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0"/>
              <a:t>Flux</a:t>
            </a:r>
            <a:endParaRPr sz="3000"/>
          </a:p>
        </p:txBody>
      </p:sp>
      <p:pic>
        <p:nvPicPr>
          <p:cNvPr id="25" name="object 2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1495" y="1752892"/>
            <a:ext cx="1183258" cy="2815590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0" y="1752892"/>
            <a:ext cx="9144000" cy="3390900"/>
            <a:chOff x="0" y="1752892"/>
            <a:chExt cx="9144000" cy="3390900"/>
          </a:xfrm>
        </p:grpSpPr>
        <p:sp>
          <p:nvSpPr>
            <p:cNvPr id="27" name="object 27" descr=""/>
            <p:cNvSpPr/>
            <p:nvPr/>
          </p:nvSpPr>
          <p:spPr>
            <a:xfrm>
              <a:off x="0" y="4800599"/>
              <a:ext cx="9144000" cy="342900"/>
            </a:xfrm>
            <a:custGeom>
              <a:avLst/>
              <a:gdLst/>
              <a:ahLst/>
              <a:cxnLst/>
              <a:rect l="l" t="t" r="r" b="b"/>
              <a:pathLst>
                <a:path w="9144000" h="342900">
                  <a:moveTo>
                    <a:pt x="91440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9144000" y="3429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400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6856" y="4683569"/>
              <a:ext cx="171450" cy="17145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4646" y="1752892"/>
              <a:ext cx="1352803" cy="281559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79796" y="2921634"/>
              <a:ext cx="1878837" cy="1878964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12</a:t>
            </a:fld>
          </a:p>
        </p:txBody>
      </p:sp>
      <p:sp>
        <p:nvSpPr>
          <p:cNvPr id="33" name="object 33" descr=""/>
          <p:cNvSpPr txBox="1"/>
          <p:nvPr/>
        </p:nvSpPr>
        <p:spPr>
          <a:xfrm>
            <a:off x="444500" y="4913096"/>
            <a:ext cx="275844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Matta</a:t>
            </a:r>
            <a:r>
              <a:rPr dirty="0" sz="900" spc="-2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Digital</a:t>
            </a:r>
            <a:r>
              <a:rPr dirty="0" sz="900" spc="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Infrastructure: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Future</a:t>
            </a:r>
            <a:r>
              <a:rPr dirty="0" sz="900" spc="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African</a:t>
            </a:r>
            <a:r>
              <a:rPr dirty="0" sz="900" spc="-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1038225"/>
          </a:xfrm>
          <a:custGeom>
            <a:avLst/>
            <a:gdLst/>
            <a:ahLst/>
            <a:cxnLst/>
            <a:rect l="l" t="t" r="r" b="b"/>
            <a:pathLst>
              <a:path w="9144000" h="1038225">
                <a:moveTo>
                  <a:pt x="0" y="1037844"/>
                </a:moveTo>
                <a:lnTo>
                  <a:pt x="9144000" y="1037844"/>
                </a:lnTo>
                <a:lnTo>
                  <a:pt x="9144000" y="0"/>
                </a:lnTo>
                <a:lnTo>
                  <a:pt x="0" y="0"/>
                </a:lnTo>
                <a:lnTo>
                  <a:pt x="0" y="1037844"/>
                </a:lnTo>
                <a:close/>
              </a:path>
            </a:pathLst>
          </a:custGeom>
          <a:solidFill>
            <a:srgbClr val="0017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102866" y="376504"/>
            <a:ext cx="2873375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Supplier</a:t>
            </a:r>
            <a:r>
              <a:rPr dirty="0" sz="2100" spc="-4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Operating</a:t>
            </a:r>
            <a:r>
              <a:rPr dirty="0" sz="2100" spc="-5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12985" y="1665533"/>
            <a:ext cx="4512945" cy="706120"/>
            <a:chOff x="412985" y="1665533"/>
            <a:chExt cx="4512945" cy="7061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85" y="1665533"/>
              <a:ext cx="4512600" cy="7059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2064" y="1691640"/>
              <a:ext cx="4392295" cy="640080"/>
            </a:xfrm>
            <a:custGeom>
              <a:avLst/>
              <a:gdLst/>
              <a:ahLst/>
              <a:cxnLst/>
              <a:rect l="l" t="t" r="r" b="b"/>
              <a:pathLst>
                <a:path w="4392295" h="640080">
                  <a:moveTo>
                    <a:pt x="0" y="640080"/>
                  </a:moveTo>
                  <a:lnTo>
                    <a:pt x="4392041" y="640080"/>
                  </a:lnTo>
                  <a:lnTo>
                    <a:pt x="4392041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7200" y="1691640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12985" y="2442773"/>
            <a:ext cx="4512945" cy="706120"/>
            <a:chOff x="412985" y="2442773"/>
            <a:chExt cx="4512945" cy="70612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85" y="2442773"/>
              <a:ext cx="4512600" cy="7059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12064" y="2468880"/>
              <a:ext cx="4392295" cy="640080"/>
            </a:xfrm>
            <a:custGeom>
              <a:avLst/>
              <a:gdLst/>
              <a:ahLst/>
              <a:cxnLst/>
              <a:rect l="l" t="t" r="r" b="b"/>
              <a:pathLst>
                <a:path w="4392295" h="640080">
                  <a:moveTo>
                    <a:pt x="0" y="640080"/>
                  </a:moveTo>
                  <a:lnTo>
                    <a:pt x="4392041" y="640080"/>
                  </a:lnTo>
                  <a:lnTo>
                    <a:pt x="4392041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57200" y="2468880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12985" y="3220026"/>
            <a:ext cx="4512945" cy="706120"/>
            <a:chOff x="412985" y="3220026"/>
            <a:chExt cx="4512945" cy="706120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85" y="3220026"/>
              <a:ext cx="4512600" cy="70599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12064" y="3246120"/>
              <a:ext cx="4392295" cy="640080"/>
            </a:xfrm>
            <a:custGeom>
              <a:avLst/>
              <a:gdLst/>
              <a:ahLst/>
              <a:cxnLst/>
              <a:rect l="l" t="t" r="r" b="b"/>
              <a:pathLst>
                <a:path w="4392295" h="640079">
                  <a:moveTo>
                    <a:pt x="0" y="640080"/>
                  </a:moveTo>
                  <a:lnTo>
                    <a:pt x="4392041" y="640080"/>
                  </a:lnTo>
                  <a:lnTo>
                    <a:pt x="4392041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457200" y="3246120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412985" y="3997266"/>
            <a:ext cx="4512945" cy="706120"/>
            <a:chOff x="412985" y="3997266"/>
            <a:chExt cx="4512945" cy="706120"/>
          </a:xfrm>
        </p:grpSpPr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85" y="3997266"/>
              <a:ext cx="4512600" cy="70599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512064" y="4023360"/>
              <a:ext cx="4392295" cy="640080"/>
            </a:xfrm>
            <a:custGeom>
              <a:avLst/>
              <a:gdLst/>
              <a:ahLst/>
              <a:cxnLst/>
              <a:rect l="l" t="t" r="r" b="b"/>
              <a:pathLst>
                <a:path w="4392295" h="640079">
                  <a:moveTo>
                    <a:pt x="0" y="640079"/>
                  </a:moveTo>
                  <a:lnTo>
                    <a:pt x="4392041" y="640079"/>
                  </a:lnTo>
                  <a:lnTo>
                    <a:pt x="4392041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57200" y="4023360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444500" y="1139697"/>
            <a:ext cx="7813040" cy="3329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Gives</a:t>
            </a:r>
            <a:r>
              <a:rPr dirty="0" sz="1200" spc="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suppliers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digital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infrastructure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to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participate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professionally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in</a:t>
            </a:r>
            <a:r>
              <a:rPr dirty="0" sz="120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trade</a:t>
            </a:r>
            <a:r>
              <a:rPr dirty="0" sz="1200" spc="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— verified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identity,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digital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storefronts,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structured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invoicing,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and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 performance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history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that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unlocks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financing</a:t>
            </a:r>
            <a:r>
              <a:rPr dirty="0" sz="1200" spc="-4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new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buyer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relationships.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12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Verified</a:t>
            </a:r>
            <a:r>
              <a:rPr dirty="0" sz="1300" spc="5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Onboarding</a:t>
            </a:r>
            <a:r>
              <a:rPr dirty="0" sz="1300" spc="10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1C15F"/>
                </a:solidFill>
                <a:latin typeface="Calibri"/>
                <a:cs typeface="Calibri"/>
              </a:rPr>
              <a:t>&amp;</a:t>
            </a: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 Compliance</a:t>
            </a:r>
            <a:endParaRPr sz="13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520"/>
              </a:spcBef>
            </a:pP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Identity</a:t>
            </a:r>
            <a:r>
              <a:rPr dirty="0" sz="800" spc="6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verification,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capability</a:t>
            </a:r>
            <a:r>
              <a:rPr dirty="0" sz="800" spc="6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assessment,</a:t>
            </a:r>
            <a:r>
              <a:rPr dirty="0" sz="800" spc="6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800" spc="6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regulatory</a:t>
            </a:r>
            <a:r>
              <a:rPr dirty="0" sz="800" spc="6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compliance</a:t>
            </a:r>
            <a:r>
              <a:rPr dirty="0" sz="800" spc="8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checks</a:t>
            </a:r>
            <a:r>
              <a:rPr dirty="0" sz="800" spc="7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63748A"/>
                </a:solidFill>
                <a:latin typeface="Calibri"/>
                <a:cs typeface="Calibri"/>
              </a:rPr>
              <a:t>before</a:t>
            </a:r>
            <a:endParaRPr sz="8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35"/>
              </a:spcBef>
            </a:pP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suppliers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enter</a:t>
            </a:r>
            <a:r>
              <a:rPr dirty="0" sz="800" spc="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ecosystem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800" spc="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building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trust</a:t>
            </a:r>
            <a:r>
              <a:rPr dirty="0" sz="800" spc="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from</a:t>
            </a:r>
            <a:r>
              <a:rPr dirty="0" sz="800" spc="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day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63748A"/>
                </a:solidFill>
                <a:latin typeface="Calibri"/>
                <a:cs typeface="Calibri"/>
              </a:rPr>
              <a:t>one.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8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b="1">
                <a:solidFill>
                  <a:srgbClr val="01C15F"/>
                </a:solidFill>
                <a:latin typeface="Calibri"/>
                <a:cs typeface="Calibri"/>
              </a:rPr>
              <a:t>Digital</a:t>
            </a:r>
            <a:r>
              <a:rPr dirty="0" sz="1300" spc="-40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Storefronts</a:t>
            </a:r>
            <a:endParaRPr sz="1300">
              <a:latin typeface="Calibri"/>
              <a:cs typeface="Calibri"/>
            </a:endParaRPr>
          </a:p>
          <a:p>
            <a:pPr marL="332740" marR="3773170">
              <a:lnSpc>
                <a:spcPct val="103699"/>
              </a:lnSpc>
              <a:spcBef>
                <a:spcPts val="480"/>
              </a:spcBef>
            </a:pP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Structured</a:t>
            </a:r>
            <a:r>
              <a:rPr dirty="0" sz="8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profiles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with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product</a:t>
            </a:r>
            <a:r>
              <a:rPr dirty="0" sz="800" spc="8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catalogs,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certifications,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capacity</a:t>
            </a:r>
            <a:r>
              <a:rPr dirty="0" sz="800" spc="6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information,</a:t>
            </a:r>
            <a:r>
              <a:rPr dirty="0" sz="8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63748A"/>
                </a:solidFill>
                <a:latin typeface="Calibri"/>
                <a:cs typeface="Calibri"/>
              </a:rPr>
              <a:t>lead</a:t>
            </a:r>
            <a:r>
              <a:rPr dirty="0" sz="8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times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making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every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supplier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discoverable</a:t>
            </a:r>
            <a:r>
              <a:rPr dirty="0" sz="800" spc="7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63748A"/>
                </a:solidFill>
                <a:latin typeface="Calibri"/>
                <a:cs typeface="Calibri"/>
              </a:rPr>
              <a:t>comparable.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8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b="1">
                <a:solidFill>
                  <a:srgbClr val="01C15F"/>
                </a:solidFill>
                <a:latin typeface="Calibri"/>
                <a:cs typeface="Calibri"/>
              </a:rPr>
              <a:t>Invoicing</a:t>
            </a: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1C15F"/>
                </a:solidFill>
                <a:latin typeface="Calibri"/>
                <a:cs typeface="Calibri"/>
              </a:rPr>
              <a:t>&amp;</a:t>
            </a:r>
            <a:r>
              <a:rPr dirty="0" sz="1300" spc="-45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1C15F"/>
                </a:solidFill>
                <a:latin typeface="Calibri"/>
                <a:cs typeface="Calibri"/>
              </a:rPr>
              <a:t>Trade</a:t>
            </a:r>
            <a:r>
              <a:rPr dirty="0" sz="1300" spc="-35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Documentation</a:t>
            </a:r>
            <a:endParaRPr sz="1300">
              <a:latin typeface="Calibri"/>
              <a:cs typeface="Calibri"/>
            </a:endParaRPr>
          </a:p>
          <a:p>
            <a:pPr marL="332740" marR="3620135">
              <a:lnSpc>
                <a:spcPct val="103800"/>
              </a:lnSpc>
              <a:spcBef>
                <a:spcPts val="480"/>
              </a:spcBef>
            </a:pP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Standardized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digital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invoicing,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packing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lists,</a:t>
            </a:r>
            <a:r>
              <a:rPr dirty="0" sz="8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8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certificates</a:t>
            </a:r>
            <a:r>
              <a:rPr dirty="0" sz="800" spc="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of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origin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that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feed</a:t>
            </a:r>
            <a:r>
              <a:rPr dirty="0" sz="8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directly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63748A"/>
                </a:solidFill>
                <a:latin typeface="Calibri"/>
                <a:cs typeface="Calibri"/>
              </a:rPr>
              <a:t>into</a:t>
            </a:r>
            <a:r>
              <a:rPr dirty="0" sz="8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finance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settlement</a:t>
            </a:r>
            <a:r>
              <a:rPr dirty="0" sz="8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63748A"/>
                </a:solidFill>
                <a:latin typeface="Calibri"/>
                <a:cs typeface="Calibri"/>
              </a:rPr>
              <a:t>layers.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8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Performance</a:t>
            </a:r>
            <a:r>
              <a:rPr dirty="0" sz="1300" spc="5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1C15F"/>
                </a:solidFill>
                <a:latin typeface="Calibri"/>
                <a:cs typeface="Calibri"/>
              </a:rPr>
              <a:t>History</a:t>
            </a:r>
            <a:r>
              <a:rPr dirty="0" sz="1300" spc="-20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1C15F"/>
                </a:solidFill>
                <a:latin typeface="Calibri"/>
                <a:cs typeface="Calibri"/>
              </a:rPr>
              <a:t>&amp;</a:t>
            </a:r>
            <a:r>
              <a:rPr dirty="0" sz="1300" spc="-40" b="1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1C15F"/>
                </a:solidFill>
                <a:latin typeface="Calibri"/>
                <a:cs typeface="Calibri"/>
              </a:rPr>
              <a:t>Scoring</a:t>
            </a:r>
            <a:endParaRPr sz="13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520"/>
              </a:spcBef>
            </a:pP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Track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record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of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delivery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reliability,</a:t>
            </a:r>
            <a:r>
              <a:rPr dirty="0" sz="8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quality</a:t>
            </a:r>
            <a:r>
              <a:rPr dirty="0" sz="800" spc="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consistency,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responsiveness</a:t>
            </a:r>
            <a:r>
              <a:rPr dirty="0" sz="800" spc="10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63748A"/>
                </a:solidFill>
                <a:latin typeface="Calibri"/>
                <a:cs typeface="Calibri"/>
              </a:rPr>
              <a:t>data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0" y="4624666"/>
            <a:ext cx="9144000" cy="519430"/>
            <a:chOff x="0" y="4624666"/>
            <a:chExt cx="9144000" cy="519430"/>
          </a:xfrm>
        </p:grpSpPr>
        <p:sp>
          <p:nvSpPr>
            <p:cNvPr id="22" name="object 22" descr=""/>
            <p:cNvSpPr/>
            <p:nvPr/>
          </p:nvSpPr>
          <p:spPr>
            <a:xfrm>
              <a:off x="0" y="4829761"/>
              <a:ext cx="9144000" cy="314325"/>
            </a:xfrm>
            <a:custGeom>
              <a:avLst/>
              <a:gdLst/>
              <a:ahLst/>
              <a:cxnLst/>
              <a:rect l="l" t="t" r="r" b="b"/>
              <a:pathLst>
                <a:path w="9144000" h="314325">
                  <a:moveTo>
                    <a:pt x="9144000" y="0"/>
                  </a:moveTo>
                  <a:lnTo>
                    <a:pt x="0" y="0"/>
                  </a:lnTo>
                  <a:lnTo>
                    <a:pt x="0" y="313738"/>
                  </a:lnTo>
                  <a:lnTo>
                    <a:pt x="9144000" y="31373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1C1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39267" y="314020"/>
            <a:ext cx="112839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/>
              <a:t>Orbital</a:t>
            </a:r>
            <a:endParaRPr sz="3000"/>
          </a:p>
        </p:txBody>
      </p:sp>
      <p:grpSp>
        <p:nvGrpSpPr>
          <p:cNvPr id="25" name="object 25" descr=""/>
          <p:cNvGrpSpPr/>
          <p:nvPr/>
        </p:nvGrpSpPr>
        <p:grpSpPr>
          <a:xfrm>
            <a:off x="486333" y="397890"/>
            <a:ext cx="8315959" cy="379095"/>
            <a:chOff x="486333" y="397890"/>
            <a:chExt cx="8315959" cy="379095"/>
          </a:xfrm>
        </p:grpSpPr>
        <p:sp>
          <p:nvSpPr>
            <p:cNvPr id="26" name="object 26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38100">
              <a:solidFill>
                <a:srgbClr val="01C15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4806" y="406222"/>
              <a:ext cx="1337381" cy="370135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4476622" y="1722501"/>
            <a:ext cx="4327525" cy="3133090"/>
            <a:chOff x="4476622" y="1722501"/>
            <a:chExt cx="4327525" cy="3133090"/>
          </a:xfrm>
        </p:grpSpPr>
        <p:pic>
          <p:nvPicPr>
            <p:cNvPr id="29" name="object 2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6872" y="1722501"/>
              <a:ext cx="2327021" cy="2770441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76622" y="2706344"/>
              <a:ext cx="3060446" cy="2040255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/>
          <p:nvPr/>
        </p:nvSpPr>
        <p:spPr>
          <a:xfrm>
            <a:off x="764540" y="4470374"/>
            <a:ext cx="2367915" cy="130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foundation</a:t>
            </a:r>
            <a:r>
              <a:rPr dirty="0" sz="8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for</a:t>
            </a:r>
            <a:r>
              <a:rPr dirty="0" sz="8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finance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eligibility and</a:t>
            </a:r>
            <a:r>
              <a:rPr dirty="0" sz="8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63748A"/>
                </a:solidFill>
                <a:latin typeface="Calibri"/>
                <a:cs typeface="Calibri"/>
              </a:rPr>
              <a:t>buyer</a:t>
            </a:r>
            <a:r>
              <a:rPr dirty="0" sz="800" spc="6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63748A"/>
                </a:solidFill>
                <a:latin typeface="Calibri"/>
                <a:cs typeface="Calibri"/>
              </a:rPr>
              <a:t>confidence.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14</a:t>
            </a:fld>
          </a:p>
        </p:txBody>
      </p:sp>
      <p:sp>
        <p:nvSpPr>
          <p:cNvPr id="34" name="object 34" descr=""/>
          <p:cNvSpPr txBox="1"/>
          <p:nvPr/>
        </p:nvSpPr>
        <p:spPr>
          <a:xfrm>
            <a:off x="444500" y="4944795"/>
            <a:ext cx="275844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Matta</a:t>
            </a:r>
            <a:r>
              <a:rPr dirty="0" sz="900" spc="-2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Digital</a:t>
            </a:r>
            <a:r>
              <a:rPr dirty="0" sz="900" spc="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Infrastructure: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Future</a:t>
            </a:r>
            <a:r>
              <a:rPr dirty="0" sz="900" spc="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African</a:t>
            </a:r>
            <a:r>
              <a:rPr dirty="0" sz="900" spc="-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1051560"/>
          </a:xfrm>
          <a:custGeom>
            <a:avLst/>
            <a:gdLst/>
            <a:ahLst/>
            <a:cxnLst/>
            <a:rect l="l" t="t" r="r" b="b"/>
            <a:pathLst>
              <a:path w="9144000" h="1051560">
                <a:moveTo>
                  <a:pt x="9144000" y="0"/>
                </a:moveTo>
                <a:lnTo>
                  <a:pt x="0" y="0"/>
                </a:lnTo>
                <a:lnTo>
                  <a:pt x="0" y="1051560"/>
                </a:lnTo>
                <a:lnTo>
                  <a:pt x="9144000" y="105156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75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40417" y="1644197"/>
            <a:ext cx="4485640" cy="706120"/>
            <a:chOff x="440417" y="1644197"/>
            <a:chExt cx="4485640" cy="7061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17" y="1644197"/>
              <a:ext cx="4485168" cy="70599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39496" y="1669922"/>
              <a:ext cx="4364990" cy="640080"/>
            </a:xfrm>
            <a:custGeom>
              <a:avLst/>
              <a:gdLst/>
              <a:ahLst/>
              <a:cxnLst/>
              <a:rect l="l" t="t" r="r" b="b"/>
              <a:pathLst>
                <a:path w="4364990" h="640080">
                  <a:moveTo>
                    <a:pt x="0" y="640079"/>
                  </a:moveTo>
                  <a:lnTo>
                    <a:pt x="4364608" y="640079"/>
                  </a:lnTo>
                  <a:lnTo>
                    <a:pt x="4364608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84632" y="1669922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40417" y="2421437"/>
            <a:ext cx="4485640" cy="706120"/>
            <a:chOff x="440417" y="2421437"/>
            <a:chExt cx="4485640" cy="70612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17" y="2421437"/>
              <a:ext cx="4485168" cy="7059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39496" y="2447162"/>
              <a:ext cx="4364990" cy="640080"/>
            </a:xfrm>
            <a:custGeom>
              <a:avLst/>
              <a:gdLst/>
              <a:ahLst/>
              <a:cxnLst/>
              <a:rect l="l" t="t" r="r" b="b"/>
              <a:pathLst>
                <a:path w="4364990" h="640080">
                  <a:moveTo>
                    <a:pt x="0" y="640080"/>
                  </a:moveTo>
                  <a:lnTo>
                    <a:pt x="4364608" y="640080"/>
                  </a:lnTo>
                  <a:lnTo>
                    <a:pt x="4364608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84632" y="2447162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40417" y="3198690"/>
            <a:ext cx="4485640" cy="706120"/>
            <a:chOff x="440417" y="3198690"/>
            <a:chExt cx="4485640" cy="706120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17" y="3198690"/>
              <a:ext cx="4485168" cy="705995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39496" y="3224402"/>
              <a:ext cx="4364990" cy="640080"/>
            </a:xfrm>
            <a:custGeom>
              <a:avLst/>
              <a:gdLst/>
              <a:ahLst/>
              <a:cxnLst/>
              <a:rect l="l" t="t" r="r" b="b"/>
              <a:pathLst>
                <a:path w="4364990" h="640079">
                  <a:moveTo>
                    <a:pt x="0" y="640079"/>
                  </a:moveTo>
                  <a:lnTo>
                    <a:pt x="4364608" y="640079"/>
                  </a:lnTo>
                  <a:lnTo>
                    <a:pt x="4364608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84632" y="3224402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440417" y="3975930"/>
            <a:ext cx="4485640" cy="706120"/>
            <a:chOff x="440417" y="3975930"/>
            <a:chExt cx="4485640" cy="70612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17" y="3975930"/>
              <a:ext cx="4485168" cy="705995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39496" y="4001655"/>
              <a:ext cx="4364990" cy="640080"/>
            </a:xfrm>
            <a:custGeom>
              <a:avLst/>
              <a:gdLst/>
              <a:ahLst/>
              <a:cxnLst/>
              <a:rect l="l" t="t" r="r" b="b"/>
              <a:pathLst>
                <a:path w="4364990" h="640079">
                  <a:moveTo>
                    <a:pt x="0" y="640079"/>
                  </a:moveTo>
                  <a:lnTo>
                    <a:pt x="4364608" y="640079"/>
                  </a:lnTo>
                  <a:lnTo>
                    <a:pt x="4364608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84632" y="4001655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471931" y="1102258"/>
            <a:ext cx="7449184" cy="33451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0500"/>
              </a:lnSpc>
              <a:spcBef>
                <a:spcPts val="95"/>
              </a:spcBef>
            </a:pP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procurement</a:t>
            </a:r>
            <a:r>
              <a:rPr dirty="0" sz="105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engine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and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API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layer</a:t>
            </a:r>
            <a:r>
              <a:rPr dirty="0" sz="105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that</a:t>
            </a:r>
            <a:r>
              <a:rPr dirty="0" sz="105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integrates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directly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into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enterprise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systems.</a:t>
            </a:r>
            <a:r>
              <a:rPr dirty="0" sz="105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Polymer</a:t>
            </a:r>
            <a:r>
              <a:rPr dirty="0" sz="105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structures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recurring</a:t>
            </a:r>
            <a:r>
              <a:rPr dirty="0" sz="105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demand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and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enables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programmatic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trade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corridors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—</a:t>
            </a:r>
            <a:r>
              <a:rPr dirty="0" sz="105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turning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ad-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hoc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purchasing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into</a:t>
            </a:r>
            <a:r>
              <a:rPr dirty="0" sz="105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systematic, data-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driven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procurement.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05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Enterprise</a:t>
            </a:r>
            <a:r>
              <a:rPr dirty="0" sz="1300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System</a:t>
            </a:r>
            <a:r>
              <a:rPr dirty="0" sz="1300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Integration</a:t>
            </a:r>
            <a:endParaRPr sz="1300">
              <a:latin typeface="Calibri"/>
              <a:cs typeface="Calibri"/>
            </a:endParaRPr>
          </a:p>
          <a:p>
            <a:pPr marL="332740" marR="3194685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APIs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connect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directly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ERP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procurement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systems,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eliminating</a:t>
            </a:r>
            <a:r>
              <a:rPr dirty="0" sz="900" spc="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manual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re-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entry,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reducing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sourcing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cycle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times,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creating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single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source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of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truth.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b="1">
                <a:solidFill>
                  <a:srgbClr val="7943FF"/>
                </a:solidFill>
                <a:latin typeface="Calibri"/>
                <a:cs typeface="Calibri"/>
              </a:rPr>
              <a:t>Structured</a:t>
            </a:r>
            <a:r>
              <a:rPr dirty="0" sz="1300" spc="-65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7943FF"/>
                </a:solidFill>
                <a:latin typeface="Calibri"/>
                <a:cs typeface="Calibri"/>
              </a:rPr>
              <a:t>Recurring</a:t>
            </a:r>
            <a:r>
              <a:rPr dirty="0" sz="1300" spc="-65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Demand</a:t>
            </a:r>
            <a:endParaRPr sz="13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400"/>
              </a:spcBef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Transforms one-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off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purchases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into</a:t>
            </a:r>
            <a:r>
              <a:rPr dirty="0" sz="900" spc="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repeatable,</a:t>
            </a:r>
            <a:r>
              <a:rPr dirty="0" sz="9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scheduled</a:t>
            </a:r>
            <a:r>
              <a:rPr dirty="0" sz="9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procurement</a:t>
            </a:r>
            <a:r>
              <a:rPr dirty="0" sz="900" spc="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flows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that</a:t>
            </a: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suppliers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can</a:t>
            </a:r>
            <a:r>
              <a:rPr dirty="0" sz="900" spc="-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plan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against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stabilizing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entire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supply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chains.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Programmatic</a:t>
            </a:r>
            <a:r>
              <a:rPr dirty="0" sz="1300" spc="-5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7943FF"/>
                </a:solidFill>
                <a:latin typeface="Calibri"/>
                <a:cs typeface="Calibri"/>
              </a:rPr>
              <a:t>Trade</a:t>
            </a:r>
            <a:r>
              <a:rPr dirty="0" sz="1300" spc="-35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Corridors</a:t>
            </a:r>
            <a:endParaRPr sz="1300">
              <a:latin typeface="Calibri"/>
              <a:cs typeface="Calibri"/>
            </a:endParaRPr>
          </a:p>
          <a:p>
            <a:pPr marL="332740" marR="3501390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Automates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supplier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matching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trade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route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optimization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across</a:t>
            </a:r>
            <a:r>
              <a:rPr dirty="0" sz="900" spc="-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established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corridors,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 with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built-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</a:t>
            </a:r>
            <a:r>
              <a:rPr dirty="0" sz="900" spc="5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compliance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documentation.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Procurement</a:t>
            </a:r>
            <a:r>
              <a:rPr dirty="0" sz="1300" spc="10" b="1">
                <a:solidFill>
                  <a:srgbClr val="7943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7943FF"/>
                </a:solidFill>
                <a:latin typeface="Calibri"/>
                <a:cs typeface="Calibri"/>
              </a:rPr>
              <a:t>Analytics</a:t>
            </a:r>
            <a:endParaRPr sz="13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Spend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analysis,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supplier</a:t>
            </a:r>
            <a:r>
              <a:rPr dirty="0" sz="9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performance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tracking,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corridor-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level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insights</a:t>
            </a:r>
            <a:r>
              <a:rPr dirty="0" sz="900" spc="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that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-4762" y="4624666"/>
            <a:ext cx="9153525" cy="523875"/>
            <a:chOff x="-4762" y="4624666"/>
            <a:chExt cx="9153525" cy="523875"/>
          </a:xfrm>
        </p:grpSpPr>
        <p:sp>
          <p:nvSpPr>
            <p:cNvPr id="21" name="object 21" descr=""/>
            <p:cNvSpPr/>
            <p:nvPr/>
          </p:nvSpPr>
          <p:spPr>
            <a:xfrm>
              <a:off x="0" y="4800599"/>
              <a:ext cx="9144000" cy="342900"/>
            </a:xfrm>
            <a:custGeom>
              <a:avLst/>
              <a:gdLst/>
              <a:ahLst/>
              <a:cxnLst/>
              <a:rect l="l" t="t" r="r" b="b"/>
              <a:pathLst>
                <a:path w="9144000" h="342900">
                  <a:moveTo>
                    <a:pt x="91440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9144000" y="3429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794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0" y="4800599"/>
              <a:ext cx="9144000" cy="342900"/>
            </a:xfrm>
            <a:custGeom>
              <a:avLst/>
              <a:gdLst/>
              <a:ahLst/>
              <a:cxnLst/>
              <a:rect l="l" t="t" r="r" b="b"/>
              <a:pathLst>
                <a:path w="9144000" h="342900">
                  <a:moveTo>
                    <a:pt x="0" y="342900"/>
                  </a:moveTo>
                  <a:lnTo>
                    <a:pt x="9144000" y="3429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42900"/>
                  </a:lnTo>
                  <a:close/>
                </a:path>
              </a:pathLst>
            </a:custGeom>
            <a:ln w="9525">
              <a:solidFill>
                <a:srgbClr val="7943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6856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639267" y="314020"/>
            <a:ext cx="133540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/>
              <a:t>Polymer</a:t>
            </a:r>
            <a:endParaRPr sz="3000"/>
          </a:p>
        </p:txBody>
      </p:sp>
      <p:grpSp>
        <p:nvGrpSpPr>
          <p:cNvPr id="26" name="object 26" descr=""/>
          <p:cNvGrpSpPr/>
          <p:nvPr/>
        </p:nvGrpSpPr>
        <p:grpSpPr>
          <a:xfrm>
            <a:off x="486333" y="397865"/>
            <a:ext cx="8200390" cy="401320"/>
            <a:chOff x="486333" y="397865"/>
            <a:chExt cx="8200390" cy="401320"/>
          </a:xfrm>
        </p:grpSpPr>
        <p:sp>
          <p:nvSpPr>
            <p:cNvPr id="27" name="object 27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38100">
              <a:solidFill>
                <a:srgbClr val="7943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1553" y="397865"/>
              <a:ext cx="1594576" cy="400898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2273554" y="405841"/>
            <a:ext cx="297053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Procurement</a:t>
            </a:r>
            <a:r>
              <a:rPr dirty="0" sz="2100" spc="-9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Calibri"/>
                <a:cs typeface="Calibri"/>
              </a:rPr>
              <a:t>Infrastructure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30" name="object 3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9780" y="1654225"/>
            <a:ext cx="1867534" cy="2899664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07706" y="1652244"/>
            <a:ext cx="1455547" cy="2912110"/>
          </a:xfrm>
          <a:prstGeom prst="rect">
            <a:avLst/>
          </a:prstGeom>
        </p:spPr>
      </p:pic>
      <p:sp>
        <p:nvSpPr>
          <p:cNvPr id="32" name="object 32" descr=""/>
          <p:cNvSpPr txBox="1"/>
          <p:nvPr/>
        </p:nvSpPr>
        <p:spPr>
          <a:xfrm>
            <a:off x="791972" y="4450105"/>
            <a:ext cx="271526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drive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continuous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improvement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procurement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efficiency.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15</a:t>
            </a:fld>
          </a:p>
        </p:txBody>
      </p:sp>
      <p:sp>
        <p:nvSpPr>
          <p:cNvPr id="34" name="object 34" descr=""/>
          <p:cNvSpPr txBox="1"/>
          <p:nvPr/>
        </p:nvSpPr>
        <p:spPr>
          <a:xfrm>
            <a:off x="444500" y="4913096"/>
            <a:ext cx="275844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Matta</a:t>
            </a:r>
            <a:r>
              <a:rPr dirty="0" sz="900" spc="-2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Digital</a:t>
            </a:r>
            <a:r>
              <a:rPr dirty="0" sz="900" spc="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Infrastructure: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Future</a:t>
            </a:r>
            <a:r>
              <a:rPr dirty="0" sz="900" spc="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African</a:t>
            </a:r>
            <a:r>
              <a:rPr dirty="0" sz="900" spc="-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1051560"/>
          </a:xfrm>
          <a:custGeom>
            <a:avLst/>
            <a:gdLst/>
            <a:ahLst/>
            <a:cxnLst/>
            <a:rect l="l" t="t" r="r" b="b"/>
            <a:pathLst>
              <a:path w="9144000" h="1051560">
                <a:moveTo>
                  <a:pt x="9144000" y="0"/>
                </a:moveTo>
                <a:lnTo>
                  <a:pt x="0" y="0"/>
                </a:lnTo>
                <a:lnTo>
                  <a:pt x="0" y="1051560"/>
                </a:lnTo>
                <a:lnTo>
                  <a:pt x="9144000" y="105156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75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12997" y="1660961"/>
            <a:ext cx="4534535" cy="706120"/>
            <a:chOff x="412997" y="1660961"/>
            <a:chExt cx="4534535" cy="7061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7" y="1660961"/>
              <a:ext cx="4533912" cy="70599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12063" y="1687068"/>
              <a:ext cx="4413250" cy="640080"/>
            </a:xfrm>
            <a:custGeom>
              <a:avLst/>
              <a:gdLst/>
              <a:ahLst/>
              <a:cxnLst/>
              <a:rect l="l" t="t" r="r" b="b"/>
              <a:pathLst>
                <a:path w="4413250" h="640080">
                  <a:moveTo>
                    <a:pt x="0" y="640079"/>
                  </a:moveTo>
                  <a:lnTo>
                    <a:pt x="4412742" y="640079"/>
                  </a:lnTo>
                  <a:lnTo>
                    <a:pt x="4412742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7199" y="1687068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12997" y="2438201"/>
            <a:ext cx="4534535" cy="706120"/>
            <a:chOff x="412997" y="2438201"/>
            <a:chExt cx="4534535" cy="70612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7" y="2438201"/>
              <a:ext cx="4533912" cy="7059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12063" y="2464307"/>
              <a:ext cx="4413250" cy="640080"/>
            </a:xfrm>
            <a:custGeom>
              <a:avLst/>
              <a:gdLst/>
              <a:ahLst/>
              <a:cxnLst/>
              <a:rect l="l" t="t" r="r" b="b"/>
              <a:pathLst>
                <a:path w="4413250" h="640080">
                  <a:moveTo>
                    <a:pt x="0" y="640080"/>
                  </a:moveTo>
                  <a:lnTo>
                    <a:pt x="4412742" y="640080"/>
                  </a:lnTo>
                  <a:lnTo>
                    <a:pt x="4412742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57199" y="2464307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12997" y="3215454"/>
            <a:ext cx="4534535" cy="706120"/>
            <a:chOff x="412997" y="3215454"/>
            <a:chExt cx="4534535" cy="706120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7" y="3215454"/>
              <a:ext cx="4533912" cy="705995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12063" y="3241497"/>
              <a:ext cx="4413250" cy="640080"/>
            </a:xfrm>
            <a:custGeom>
              <a:avLst/>
              <a:gdLst/>
              <a:ahLst/>
              <a:cxnLst/>
              <a:rect l="l" t="t" r="r" b="b"/>
              <a:pathLst>
                <a:path w="4413250" h="640079">
                  <a:moveTo>
                    <a:pt x="0" y="640080"/>
                  </a:moveTo>
                  <a:lnTo>
                    <a:pt x="4412742" y="640080"/>
                  </a:lnTo>
                  <a:lnTo>
                    <a:pt x="4412742" y="0"/>
                  </a:lnTo>
                  <a:lnTo>
                    <a:pt x="0" y="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57199" y="3241497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412997" y="3992694"/>
            <a:ext cx="4534535" cy="706120"/>
            <a:chOff x="412997" y="3992694"/>
            <a:chExt cx="4534535" cy="70612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2997" y="3992694"/>
              <a:ext cx="4533912" cy="705995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12063" y="4018737"/>
              <a:ext cx="4413250" cy="640080"/>
            </a:xfrm>
            <a:custGeom>
              <a:avLst/>
              <a:gdLst/>
              <a:ahLst/>
              <a:cxnLst/>
              <a:rect l="l" t="t" r="r" b="b"/>
              <a:pathLst>
                <a:path w="4413250" h="640079">
                  <a:moveTo>
                    <a:pt x="0" y="640079"/>
                  </a:moveTo>
                  <a:lnTo>
                    <a:pt x="4412742" y="640079"/>
                  </a:lnTo>
                  <a:lnTo>
                    <a:pt x="4412742" y="0"/>
                  </a:lnTo>
                  <a:lnTo>
                    <a:pt x="0" y="0"/>
                  </a:lnTo>
                  <a:lnTo>
                    <a:pt x="0" y="640079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7199" y="4018737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444500" y="1186053"/>
            <a:ext cx="7929245" cy="327850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trade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finance</a:t>
            </a:r>
            <a:r>
              <a:rPr dirty="0" sz="105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governance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layer.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Rather</a:t>
            </a:r>
            <a:r>
              <a:rPr dirty="0" sz="105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than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deploying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capital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based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on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collateral</a:t>
            </a:r>
            <a:r>
              <a:rPr dirty="0" sz="105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alone,</a:t>
            </a:r>
            <a:r>
              <a:rPr dirty="0" sz="105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Oxide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ties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finance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release</a:t>
            </a:r>
            <a:r>
              <a:rPr dirty="0" sz="105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to</a:t>
            </a:r>
            <a:r>
              <a:rPr dirty="0" sz="105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verified</a:t>
            </a:r>
            <a:r>
              <a:rPr dirty="0" sz="1050" spc="-4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trade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conditions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—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expanding</a:t>
            </a:r>
            <a:r>
              <a:rPr dirty="0" sz="105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access to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capital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while</a:t>
            </a:r>
            <a:r>
              <a:rPr dirty="0" sz="105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reducing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systemic</a:t>
            </a:r>
            <a:r>
              <a:rPr dirty="0" sz="105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risk</a:t>
            </a:r>
            <a:r>
              <a:rPr dirty="0" sz="105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across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05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34154"/>
                </a:solidFill>
                <a:latin typeface="Calibri"/>
                <a:cs typeface="Calibri"/>
              </a:rPr>
              <a:t>ecosystem.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05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</a:pP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Condition-</a:t>
            </a: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Based</a:t>
            </a:r>
            <a:r>
              <a:rPr dirty="0" sz="1300" spc="10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Finance</a:t>
            </a:r>
            <a:r>
              <a:rPr dirty="0" sz="1300" spc="-5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Release</a:t>
            </a:r>
            <a:endParaRPr sz="1300">
              <a:latin typeface="Calibri"/>
              <a:cs typeface="Calibri"/>
            </a:endParaRPr>
          </a:p>
          <a:p>
            <a:pPr marL="332740" marR="3906520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Capital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is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deployed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when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verified trade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milestones are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met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order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confirmed,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goods</a:t>
            </a:r>
            <a:r>
              <a:rPr dirty="0" sz="900" spc="-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shipped,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delivery validated.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No</a:t>
            </a:r>
            <a:r>
              <a:rPr dirty="0" sz="900" spc="-5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milestone,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no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release.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20" b="1">
                <a:solidFill>
                  <a:srgbClr val="255FFF"/>
                </a:solidFill>
                <a:latin typeface="Calibri"/>
                <a:cs typeface="Calibri"/>
              </a:rPr>
              <a:t>Corridor-</a:t>
            </a: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Level</a:t>
            </a:r>
            <a:r>
              <a:rPr dirty="0" sz="1300" spc="25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Exposure</a:t>
            </a: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 Management</a:t>
            </a:r>
            <a:endParaRPr sz="1300">
              <a:latin typeface="Calibri"/>
              <a:cs typeface="Calibri"/>
            </a:endParaRPr>
          </a:p>
          <a:p>
            <a:pPr marL="332740" marR="4144645">
              <a:lnSpc>
                <a:spcPct val="100000"/>
              </a:lnSpc>
              <a:spcBef>
                <a:spcPts val="400"/>
              </a:spcBef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Portfolio-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level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view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of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trade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finance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exposure across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geographies,</a:t>
            </a:r>
            <a:r>
              <a:rPr dirty="0" sz="900" spc="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sectors,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counterparties,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 and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time horizons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enabling</a:t>
            </a:r>
            <a:r>
              <a:rPr dirty="0" sz="900" spc="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responsible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scaling.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Risk</a:t>
            </a:r>
            <a:r>
              <a:rPr dirty="0" sz="1300" spc="-5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Intelligence</a:t>
            </a:r>
            <a:r>
              <a:rPr dirty="0" sz="1300" spc="20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&amp;</a:t>
            </a:r>
            <a:r>
              <a:rPr dirty="0" sz="1300" spc="-5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Scoring</a:t>
            </a:r>
            <a:endParaRPr sz="13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400"/>
              </a:spcBef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Transaction-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level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data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feeds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real-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time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risk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models,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replacing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collateral-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only</a:t>
            </a: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assessments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with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dynamic,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trade-activity-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based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scoring.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9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</a:pP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Systemic</a:t>
            </a:r>
            <a:r>
              <a:rPr dirty="0" sz="1300" spc="-5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55FFF"/>
                </a:solidFill>
                <a:latin typeface="Calibri"/>
                <a:cs typeface="Calibri"/>
              </a:rPr>
              <a:t>Risk</a:t>
            </a:r>
            <a:r>
              <a:rPr dirty="0" sz="1300" spc="-20" b="1">
                <a:solidFill>
                  <a:srgbClr val="255F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55FFF"/>
                </a:solidFill>
                <a:latin typeface="Calibri"/>
                <a:cs typeface="Calibri"/>
              </a:rPr>
              <a:t>Reduction</a:t>
            </a:r>
            <a:endParaRPr sz="1300">
              <a:latin typeface="Calibri"/>
              <a:cs typeface="Calibri"/>
            </a:endParaRPr>
          </a:p>
          <a:p>
            <a:pPr marL="332740">
              <a:lnSpc>
                <a:spcPct val="100000"/>
              </a:lnSpc>
              <a:spcBef>
                <a:spcPts val="40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By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linking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every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dollar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verified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trade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event,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Oxide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addresses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information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0" y="4624666"/>
            <a:ext cx="9144000" cy="519430"/>
            <a:chOff x="0" y="4624666"/>
            <a:chExt cx="9144000" cy="519430"/>
          </a:xfrm>
        </p:grpSpPr>
        <p:sp>
          <p:nvSpPr>
            <p:cNvPr id="21" name="object 21" descr=""/>
            <p:cNvSpPr/>
            <p:nvPr/>
          </p:nvSpPr>
          <p:spPr>
            <a:xfrm>
              <a:off x="0" y="4800599"/>
              <a:ext cx="9144000" cy="342900"/>
            </a:xfrm>
            <a:custGeom>
              <a:avLst/>
              <a:gdLst/>
              <a:ahLst/>
              <a:cxnLst/>
              <a:rect l="l" t="t" r="r" b="b"/>
              <a:pathLst>
                <a:path w="9144000" h="342900">
                  <a:moveTo>
                    <a:pt x="91440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9144000" y="3429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5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26856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39267" y="314020"/>
            <a:ext cx="94488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/>
              <a:t>Oxide</a:t>
            </a:r>
            <a:endParaRPr sz="3000"/>
          </a:p>
        </p:txBody>
      </p:sp>
      <p:grpSp>
        <p:nvGrpSpPr>
          <p:cNvPr id="25" name="object 25" descr=""/>
          <p:cNvGrpSpPr/>
          <p:nvPr/>
        </p:nvGrpSpPr>
        <p:grpSpPr>
          <a:xfrm>
            <a:off x="486333" y="310578"/>
            <a:ext cx="8370570" cy="469265"/>
            <a:chOff x="486333" y="310578"/>
            <a:chExt cx="8370570" cy="469265"/>
          </a:xfrm>
        </p:grpSpPr>
        <p:sp>
          <p:nvSpPr>
            <p:cNvPr id="26" name="object 26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38100">
              <a:solidFill>
                <a:srgbClr val="255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1354" y="310578"/>
              <a:ext cx="1324957" cy="469226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1850263" y="424688"/>
            <a:ext cx="30556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Responsible</a:t>
            </a:r>
            <a:r>
              <a:rPr dirty="0" sz="18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Finance</a:t>
            </a:r>
            <a:r>
              <a:rPr dirty="0" sz="1800" spc="-3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Deployment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89982" y="1733867"/>
            <a:ext cx="1719961" cy="2689479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6440" y="1739315"/>
            <a:ext cx="1721865" cy="2689479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764540" y="4467174"/>
            <a:ext cx="278447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asymmetry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at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heart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Africa's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$450B</a:t>
            </a:r>
            <a:r>
              <a:rPr dirty="0" sz="900" spc="-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trade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finance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gap.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16</a:t>
            </a:fld>
          </a:p>
        </p:txBody>
      </p:sp>
      <p:sp>
        <p:nvSpPr>
          <p:cNvPr id="33" name="object 33" descr=""/>
          <p:cNvSpPr txBox="1"/>
          <p:nvPr/>
        </p:nvSpPr>
        <p:spPr>
          <a:xfrm>
            <a:off x="444500" y="4913096"/>
            <a:ext cx="275844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Matta</a:t>
            </a:r>
            <a:r>
              <a:rPr dirty="0" sz="900" spc="-2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Digital</a:t>
            </a:r>
            <a:r>
              <a:rPr dirty="0" sz="900" spc="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Infrastructure: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Future</a:t>
            </a:r>
            <a:r>
              <a:rPr dirty="0" sz="900" spc="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African</a:t>
            </a:r>
            <a:r>
              <a:rPr dirty="0" sz="900" spc="-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0540"/>
            <a:ext cx="9144000" cy="1051560"/>
          </a:xfrm>
          <a:custGeom>
            <a:avLst/>
            <a:gdLst/>
            <a:ahLst/>
            <a:cxnLst/>
            <a:rect l="l" t="t" r="r" b="b"/>
            <a:pathLst>
              <a:path w="9144000" h="1051560">
                <a:moveTo>
                  <a:pt x="9144000" y="0"/>
                </a:moveTo>
                <a:lnTo>
                  <a:pt x="0" y="0"/>
                </a:lnTo>
                <a:lnTo>
                  <a:pt x="0" y="1051560"/>
                </a:lnTo>
                <a:lnTo>
                  <a:pt x="9144000" y="105156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7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292223" y="408254"/>
            <a:ext cx="275717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Settlement</a:t>
            </a:r>
            <a:r>
              <a:rPr dirty="0" sz="2100" spc="-8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i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2100" spc="-4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Calibri"/>
                <a:cs typeface="Calibri"/>
              </a:rPr>
              <a:t>Compliance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31286" y="1651817"/>
            <a:ext cx="4653280" cy="706120"/>
            <a:chOff x="431286" y="1651817"/>
            <a:chExt cx="4653280" cy="7061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86" y="1651817"/>
              <a:ext cx="4652783" cy="7059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75729" y="1678559"/>
              <a:ext cx="4586605" cy="640080"/>
            </a:xfrm>
            <a:custGeom>
              <a:avLst/>
              <a:gdLst/>
              <a:ahLst/>
              <a:cxnLst/>
              <a:rect l="l" t="t" r="r" b="b"/>
              <a:pathLst>
                <a:path w="4586605" h="640080">
                  <a:moveTo>
                    <a:pt x="4586478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4586478" y="640079"/>
                  </a:lnTo>
                  <a:lnTo>
                    <a:pt x="4586478" y="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7200" y="1692021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54864" y="640079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431286" y="2429057"/>
            <a:ext cx="4653280" cy="706120"/>
            <a:chOff x="431286" y="2429057"/>
            <a:chExt cx="4653280" cy="706120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86" y="2429057"/>
              <a:ext cx="4652783" cy="7059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75729" y="2455798"/>
              <a:ext cx="4586605" cy="640080"/>
            </a:xfrm>
            <a:custGeom>
              <a:avLst/>
              <a:gdLst/>
              <a:ahLst/>
              <a:cxnLst/>
              <a:rect l="l" t="t" r="r" b="b"/>
              <a:pathLst>
                <a:path w="4586605" h="640080">
                  <a:moveTo>
                    <a:pt x="4586478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4586478" y="640080"/>
                  </a:lnTo>
                  <a:lnTo>
                    <a:pt x="4586478" y="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57200" y="2469260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80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431286" y="3242886"/>
            <a:ext cx="4653280" cy="706120"/>
            <a:chOff x="431286" y="3242886"/>
            <a:chExt cx="4653280" cy="706120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86" y="3242886"/>
              <a:ext cx="4652783" cy="70599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475729" y="3268675"/>
              <a:ext cx="4586605" cy="640080"/>
            </a:xfrm>
            <a:custGeom>
              <a:avLst/>
              <a:gdLst/>
              <a:ahLst/>
              <a:cxnLst/>
              <a:rect l="l" t="t" r="r" b="b"/>
              <a:pathLst>
                <a:path w="4586605" h="640079">
                  <a:moveTo>
                    <a:pt x="4586478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4586478" y="640080"/>
                  </a:lnTo>
                  <a:lnTo>
                    <a:pt x="4586478" y="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451092" y="4003362"/>
            <a:ext cx="4633595" cy="706120"/>
            <a:chOff x="451092" y="4003362"/>
            <a:chExt cx="4633595" cy="706120"/>
          </a:xfrm>
        </p:grpSpPr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092" y="4003362"/>
              <a:ext cx="4632983" cy="705995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495452" y="4030243"/>
              <a:ext cx="4566920" cy="640080"/>
            </a:xfrm>
            <a:custGeom>
              <a:avLst/>
              <a:gdLst/>
              <a:ahLst/>
              <a:cxnLst/>
              <a:rect l="l" t="t" r="r" b="b"/>
              <a:pathLst>
                <a:path w="4566920" h="640079">
                  <a:moveTo>
                    <a:pt x="4566793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4566793" y="640080"/>
                  </a:lnTo>
                  <a:lnTo>
                    <a:pt x="4566793" y="0"/>
                  </a:lnTo>
                  <a:close/>
                </a:path>
              </a:pathLst>
            </a:custGeom>
            <a:solidFill>
              <a:srgbClr val="F8F9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7200" y="4023766"/>
              <a:ext cx="55244" cy="640080"/>
            </a:xfrm>
            <a:custGeom>
              <a:avLst/>
              <a:gdLst/>
              <a:ahLst/>
              <a:cxnLst/>
              <a:rect l="l" t="t" r="r" b="b"/>
              <a:pathLst>
                <a:path w="55245" h="640079">
                  <a:moveTo>
                    <a:pt x="54864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54864" y="640080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175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0" y="4624666"/>
            <a:ext cx="9144000" cy="519430"/>
            <a:chOff x="0" y="4624666"/>
            <a:chExt cx="9144000" cy="519430"/>
          </a:xfrm>
        </p:grpSpPr>
        <p:sp>
          <p:nvSpPr>
            <p:cNvPr id="20" name="object 20" descr=""/>
            <p:cNvSpPr/>
            <p:nvPr/>
          </p:nvSpPr>
          <p:spPr>
            <a:xfrm>
              <a:off x="0" y="4800599"/>
              <a:ext cx="9144000" cy="342900"/>
            </a:xfrm>
            <a:custGeom>
              <a:avLst/>
              <a:gdLst/>
              <a:ahLst/>
              <a:cxnLst/>
              <a:rect l="l" t="t" r="r" b="b"/>
              <a:pathLst>
                <a:path w="9144000" h="342900">
                  <a:moveTo>
                    <a:pt x="914400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9144000" y="3429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9F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63092" y="1193672"/>
            <a:ext cx="8045450" cy="3658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9913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Completes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the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trade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cycle.</a:t>
            </a:r>
            <a:r>
              <a:rPr dirty="0" sz="1200" spc="-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Ensures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that</a:t>
            </a:r>
            <a:r>
              <a:rPr dirty="0" sz="1200" spc="-4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settlement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happens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only</a:t>
            </a:r>
            <a:r>
              <a:rPr dirty="0" sz="1200" spc="-2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upon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verified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delivery,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with</a:t>
            </a:r>
            <a:r>
              <a:rPr dirty="0" sz="1200" spc="-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full</a:t>
            </a:r>
            <a:r>
              <a:rPr dirty="0" sz="1200" spc="-3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regulatory</a:t>
            </a:r>
            <a:r>
              <a:rPr dirty="0" sz="1200" spc="-4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alignment, traceable</a:t>
            </a:r>
            <a:r>
              <a:rPr dirty="0" sz="1200" spc="-3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fund</a:t>
            </a:r>
            <a:r>
              <a:rPr dirty="0" sz="1200" spc="-5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flows, and</a:t>
            </a:r>
            <a:r>
              <a:rPr dirty="0" sz="1200" spc="-2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structured</a:t>
            </a:r>
            <a:r>
              <a:rPr dirty="0" sz="1200" spc="-5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reporting</a:t>
            </a:r>
            <a:r>
              <a:rPr dirty="0" sz="1200" spc="-40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4154"/>
                </a:solidFill>
                <a:latin typeface="Calibri"/>
                <a:cs typeface="Calibri"/>
              </a:rPr>
              <a:t>across</a:t>
            </a:r>
            <a:r>
              <a:rPr dirty="0" sz="1200" spc="15">
                <a:solidFill>
                  <a:srgbClr val="33415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34154"/>
                </a:solidFill>
                <a:latin typeface="Calibri"/>
                <a:cs typeface="Calibri"/>
              </a:rPr>
              <a:t>borders.</a:t>
            </a:r>
            <a:endParaRPr sz="12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  <a:spcBef>
                <a:spcPts val="1270"/>
              </a:spcBef>
            </a:pPr>
            <a:r>
              <a:rPr dirty="0" sz="1350" spc="-10" b="1">
                <a:solidFill>
                  <a:srgbClr val="009FF4"/>
                </a:solidFill>
                <a:latin typeface="Calibri"/>
                <a:cs typeface="Calibri"/>
              </a:rPr>
              <a:t>Traceable</a:t>
            </a:r>
            <a:r>
              <a:rPr dirty="0" sz="1350" spc="-5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009FF4"/>
                </a:solidFill>
                <a:latin typeface="Calibri"/>
                <a:cs typeface="Calibri"/>
              </a:rPr>
              <a:t>Fund</a:t>
            </a:r>
            <a:r>
              <a:rPr dirty="0" sz="1350" spc="-20" b="1">
                <a:solidFill>
                  <a:srgbClr val="009FF4"/>
                </a:solidFill>
                <a:latin typeface="Calibri"/>
                <a:cs typeface="Calibri"/>
              </a:rPr>
              <a:t> Flows</a:t>
            </a:r>
            <a:endParaRPr sz="135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  <a:spcBef>
                <a:spcPts val="375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Every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payment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is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linked</a:t>
            </a:r>
            <a:r>
              <a:rPr dirty="0" sz="900" spc="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to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verified trade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event,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creating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complete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audit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trail</a:t>
            </a:r>
            <a:endParaRPr sz="9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from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order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initiation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through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final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settlement.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9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  <a:spcBef>
                <a:spcPts val="5"/>
              </a:spcBef>
            </a:pPr>
            <a:r>
              <a:rPr dirty="0" sz="1350" spc="-10" b="1">
                <a:solidFill>
                  <a:srgbClr val="009FF4"/>
                </a:solidFill>
                <a:latin typeface="Calibri"/>
                <a:cs typeface="Calibri"/>
              </a:rPr>
              <a:t>Cross-Border</a:t>
            </a:r>
            <a:r>
              <a:rPr dirty="0" sz="135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spc="-10" b="1">
                <a:solidFill>
                  <a:srgbClr val="009FF4"/>
                </a:solidFill>
                <a:latin typeface="Calibri"/>
                <a:cs typeface="Calibri"/>
              </a:rPr>
              <a:t>Regulatory</a:t>
            </a:r>
            <a:r>
              <a:rPr dirty="0" sz="1350" spc="5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spc="-10" b="1">
                <a:solidFill>
                  <a:srgbClr val="009FF4"/>
                </a:solidFill>
                <a:latin typeface="Calibri"/>
                <a:cs typeface="Calibri"/>
              </a:rPr>
              <a:t>Alignment</a:t>
            </a:r>
            <a:endParaRPr sz="1350">
              <a:latin typeface="Calibri"/>
              <a:cs typeface="Calibri"/>
            </a:endParaRPr>
          </a:p>
          <a:p>
            <a:pPr marL="313690" marR="3829050">
              <a:lnSpc>
                <a:spcPct val="100000"/>
              </a:lnSpc>
              <a:spcBef>
                <a:spcPts val="370"/>
              </a:spcBef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Built-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in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compliance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with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payment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regulations, foreign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exchange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requirements,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anti-</a:t>
            </a:r>
            <a:r>
              <a:rPr dirty="0" sz="900" spc="50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money-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laundering</a:t>
            </a:r>
            <a:r>
              <a:rPr dirty="0" sz="900" spc="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rules,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jurisdiction-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specific</a:t>
            </a:r>
            <a:r>
              <a:rPr dirty="0" sz="900" spc="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reporting.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9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</a:pPr>
            <a:r>
              <a:rPr dirty="0" sz="1350" spc="-10" b="1">
                <a:solidFill>
                  <a:srgbClr val="009FF4"/>
                </a:solidFill>
                <a:latin typeface="Calibri"/>
                <a:cs typeface="Calibri"/>
              </a:rPr>
              <a:t>Verified</a:t>
            </a:r>
            <a:r>
              <a:rPr dirty="0" sz="1350" spc="-5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009FF4"/>
                </a:solidFill>
                <a:latin typeface="Calibri"/>
                <a:cs typeface="Calibri"/>
              </a:rPr>
              <a:t>Delivery</a:t>
            </a:r>
            <a:r>
              <a:rPr dirty="0" sz="1350" spc="-3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spc="-10" b="1">
                <a:solidFill>
                  <a:srgbClr val="009FF4"/>
                </a:solidFill>
                <a:latin typeface="Calibri"/>
                <a:cs typeface="Calibri"/>
              </a:rPr>
              <a:t>Settlement</a:t>
            </a:r>
            <a:endParaRPr sz="135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  <a:spcBef>
                <a:spcPts val="375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Funds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release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conditioned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on</a:t>
            </a:r>
            <a:r>
              <a:rPr dirty="0" sz="900" spc="-4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confirmed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delivery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quality</a:t>
            </a:r>
            <a:r>
              <a:rPr dirty="0" sz="900" spc="-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acceptance</a:t>
            </a:r>
            <a:r>
              <a:rPr dirty="0" sz="900" spc="-4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50">
                <a:solidFill>
                  <a:srgbClr val="63748A"/>
                </a:solidFill>
                <a:latin typeface="Calibri"/>
                <a:cs typeface="Calibri"/>
              </a:rPr>
              <a:t>—</a:t>
            </a:r>
            <a:endParaRPr sz="9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protecting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buyers,</a:t>
            </a:r>
            <a:r>
              <a:rPr dirty="0" sz="900" spc="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suppliers,</a:t>
            </a:r>
            <a:r>
              <a:rPr dirty="0" sz="900" spc="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financiers</a:t>
            </a:r>
            <a:r>
              <a:rPr dirty="0" sz="900" spc="-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alike.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9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</a:pPr>
            <a:r>
              <a:rPr dirty="0" sz="1350" b="1">
                <a:solidFill>
                  <a:srgbClr val="009FF4"/>
                </a:solidFill>
                <a:latin typeface="Calibri"/>
                <a:cs typeface="Calibri"/>
              </a:rPr>
              <a:t>Structured</a:t>
            </a:r>
            <a:r>
              <a:rPr dirty="0" sz="1350" spc="-6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009FF4"/>
                </a:solidFill>
                <a:latin typeface="Calibri"/>
                <a:cs typeface="Calibri"/>
              </a:rPr>
              <a:t>Reporting</a:t>
            </a:r>
            <a:r>
              <a:rPr dirty="0" sz="1350" spc="-6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009FF4"/>
                </a:solidFill>
                <a:latin typeface="Calibri"/>
                <a:cs typeface="Calibri"/>
              </a:rPr>
              <a:t>&amp;</a:t>
            </a:r>
            <a:r>
              <a:rPr dirty="0" sz="1350" spc="-30" b="1">
                <a:solidFill>
                  <a:srgbClr val="009FF4"/>
                </a:solidFill>
                <a:latin typeface="Calibri"/>
                <a:cs typeface="Calibri"/>
              </a:rPr>
              <a:t> </a:t>
            </a:r>
            <a:r>
              <a:rPr dirty="0" sz="1350" spc="-20" b="1">
                <a:solidFill>
                  <a:srgbClr val="009FF4"/>
                </a:solidFill>
                <a:latin typeface="Calibri"/>
                <a:cs typeface="Calibri"/>
              </a:rPr>
              <a:t>Audit</a:t>
            </a:r>
            <a:endParaRPr sz="135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  <a:spcBef>
                <a:spcPts val="370"/>
              </a:spcBef>
            </a:pP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Automated</a:t>
            </a:r>
            <a:r>
              <a:rPr dirty="0" sz="900" spc="-2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trade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documentation</a:t>
            </a:r>
            <a:r>
              <a:rPr dirty="0" sz="900" spc="-1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</a:t>
            </a:r>
            <a:r>
              <a:rPr dirty="0" sz="900" spc="-30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reporting</a:t>
            </a:r>
            <a:r>
              <a:rPr dirty="0" sz="900" spc="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that</a:t>
            </a:r>
            <a:r>
              <a:rPr dirty="0" sz="900" spc="-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satisfies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 regulatory</a:t>
            </a:r>
            <a:endParaRPr sz="900">
              <a:latin typeface="Calibri"/>
              <a:cs typeface="Calibri"/>
            </a:endParaRPr>
          </a:p>
          <a:p>
            <a:pPr marL="313690">
              <a:lnSpc>
                <a:spcPct val="100000"/>
              </a:lnSpc>
              <a:spcBef>
                <a:spcPts val="5"/>
              </a:spcBef>
            </a:pP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requirements</a:t>
            </a:r>
            <a:r>
              <a:rPr dirty="0" sz="900" spc="3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and supports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institutional</a:t>
            </a:r>
            <a:r>
              <a:rPr dirty="0" sz="900" spc="25">
                <a:solidFill>
                  <a:srgbClr val="63748A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63748A"/>
                </a:solidFill>
                <a:latin typeface="Calibri"/>
                <a:cs typeface="Calibri"/>
              </a:rPr>
              <a:t>audit </a:t>
            </a:r>
            <a:r>
              <a:rPr dirty="0" sz="900" spc="-10">
                <a:solidFill>
                  <a:srgbClr val="63748A"/>
                </a:solidFill>
                <a:latin typeface="Calibri"/>
                <a:cs typeface="Calibri"/>
              </a:rPr>
              <a:t>processes.</a:t>
            </a:r>
            <a:endParaRPr sz="9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65"/>
              </a:spcBef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r>
              <a:rPr dirty="0" sz="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486333" y="373227"/>
            <a:ext cx="8199755" cy="384175"/>
            <a:chOff x="486333" y="373227"/>
            <a:chExt cx="8199755" cy="384175"/>
          </a:xfrm>
        </p:grpSpPr>
        <p:pic>
          <p:nvPicPr>
            <p:cNvPr id="24" name="object 2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6257" y="373227"/>
              <a:ext cx="1549686" cy="38379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505383" y="397891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38100">
              <a:solidFill>
                <a:srgbClr val="009FF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639267" y="314020"/>
            <a:ext cx="1348105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/>
              <a:t>Osmosis</a:t>
            </a:r>
            <a:endParaRPr sz="3000"/>
          </a:p>
        </p:txBody>
      </p:sp>
      <p:pic>
        <p:nvPicPr>
          <p:cNvPr id="27" name="object 2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26856" y="4683569"/>
            <a:ext cx="171450" cy="171450"/>
          </a:xfrm>
          <a:prstGeom prst="rect">
            <a:avLst/>
          </a:prstGeom>
        </p:spPr>
      </p:pic>
      <p:sp>
        <p:nvSpPr>
          <p:cNvPr id="28" name="object 28" descr=""/>
          <p:cNvSpPr/>
          <p:nvPr/>
        </p:nvSpPr>
        <p:spPr>
          <a:xfrm>
            <a:off x="457200" y="3246526"/>
            <a:ext cx="55244" cy="640080"/>
          </a:xfrm>
          <a:custGeom>
            <a:avLst/>
            <a:gdLst/>
            <a:ahLst/>
            <a:cxnLst/>
            <a:rect l="l" t="t" r="r" b="b"/>
            <a:pathLst>
              <a:path w="55245" h="640079">
                <a:moveTo>
                  <a:pt x="54864" y="0"/>
                </a:moveTo>
                <a:lnTo>
                  <a:pt x="0" y="0"/>
                </a:lnTo>
                <a:lnTo>
                  <a:pt x="0" y="640079"/>
                </a:lnTo>
                <a:lnTo>
                  <a:pt x="54864" y="640079"/>
                </a:lnTo>
                <a:lnTo>
                  <a:pt x="54864" y="0"/>
                </a:lnTo>
                <a:close/>
              </a:path>
            </a:pathLst>
          </a:custGeom>
          <a:solidFill>
            <a:srgbClr val="00175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object 2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74461" y="1671993"/>
            <a:ext cx="1269491" cy="2895091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62444" y="1692033"/>
            <a:ext cx="2003805" cy="2869057"/>
          </a:xfrm>
          <a:prstGeom prst="rect">
            <a:avLst/>
          </a:prstGeom>
        </p:spPr>
      </p:pic>
      <p:sp>
        <p:nvSpPr>
          <p:cNvPr id="31" name="object 31" descr=""/>
          <p:cNvSpPr txBox="1"/>
          <p:nvPr/>
        </p:nvSpPr>
        <p:spPr>
          <a:xfrm>
            <a:off x="444500" y="4913096"/>
            <a:ext cx="275844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Matta</a:t>
            </a:r>
            <a:r>
              <a:rPr dirty="0" sz="900" spc="-2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—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Digital</a:t>
            </a:r>
            <a:r>
              <a:rPr dirty="0" sz="900" spc="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Infrastructure: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The</a:t>
            </a:r>
            <a:r>
              <a:rPr dirty="0" sz="900" spc="-1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Future</a:t>
            </a:r>
            <a:r>
              <a:rPr dirty="0" sz="900" spc="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of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E1E8EF"/>
                </a:solidFill>
                <a:latin typeface="Calibri"/>
                <a:cs typeface="Calibri"/>
              </a:rPr>
              <a:t>African</a:t>
            </a:r>
            <a:r>
              <a:rPr dirty="0" sz="900" spc="-5">
                <a:solidFill>
                  <a:srgbClr val="E1E8E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E1E8EF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688" y="376554"/>
            <a:ext cx="2567305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95" b="0">
                <a:solidFill>
                  <a:srgbClr val="000000"/>
                </a:solidFill>
                <a:latin typeface="Calibri"/>
                <a:cs typeface="Calibri"/>
              </a:rPr>
              <a:t>How</a:t>
            </a:r>
            <a:r>
              <a:rPr dirty="0" sz="2100" spc="-19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100" spc="-85" b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dirty="0" sz="2100" spc="-204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100" spc="-125" b="0">
                <a:solidFill>
                  <a:srgbClr val="000000"/>
                </a:solidFill>
                <a:latin typeface="Calibri"/>
                <a:cs typeface="Calibri"/>
              </a:rPr>
              <a:t>Ecosystem</a:t>
            </a:r>
            <a:r>
              <a:rPr dirty="0" sz="2100" spc="-21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100" spc="-90" b="0">
                <a:solidFill>
                  <a:srgbClr val="0057E4"/>
                </a:solidFill>
                <a:latin typeface="Calibri"/>
                <a:cs typeface="Calibri"/>
              </a:rPr>
              <a:t>Works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38100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3357" y="397827"/>
            <a:ext cx="1121282" cy="292163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580974" y="892810"/>
            <a:ext cx="7981315" cy="1973580"/>
            <a:chOff x="580974" y="892810"/>
            <a:chExt cx="7981315" cy="1973580"/>
          </a:xfrm>
        </p:grpSpPr>
        <p:sp>
          <p:nvSpPr>
            <p:cNvPr id="6" name="object 6" descr=""/>
            <p:cNvSpPr/>
            <p:nvPr/>
          </p:nvSpPr>
          <p:spPr>
            <a:xfrm>
              <a:off x="3503548" y="1549146"/>
              <a:ext cx="675005" cy="675005"/>
            </a:xfrm>
            <a:custGeom>
              <a:avLst/>
              <a:gdLst/>
              <a:ahLst/>
              <a:cxnLst/>
              <a:rect l="l" t="t" r="r" b="b"/>
              <a:pathLst>
                <a:path w="675004" h="675005">
                  <a:moveTo>
                    <a:pt x="337312" y="0"/>
                  </a:moveTo>
                  <a:lnTo>
                    <a:pt x="291537" y="3078"/>
                  </a:lnTo>
                  <a:lnTo>
                    <a:pt x="247635" y="12047"/>
                  </a:lnTo>
                  <a:lnTo>
                    <a:pt x="206007" y="26505"/>
                  </a:lnTo>
                  <a:lnTo>
                    <a:pt x="167056" y="46049"/>
                  </a:lnTo>
                  <a:lnTo>
                    <a:pt x="131183" y="70278"/>
                  </a:lnTo>
                  <a:lnTo>
                    <a:pt x="98790" y="98790"/>
                  </a:lnTo>
                  <a:lnTo>
                    <a:pt x="70278" y="131183"/>
                  </a:lnTo>
                  <a:lnTo>
                    <a:pt x="46049" y="167056"/>
                  </a:lnTo>
                  <a:lnTo>
                    <a:pt x="26505" y="206007"/>
                  </a:lnTo>
                  <a:lnTo>
                    <a:pt x="12047" y="247635"/>
                  </a:lnTo>
                  <a:lnTo>
                    <a:pt x="3078" y="291537"/>
                  </a:lnTo>
                  <a:lnTo>
                    <a:pt x="0" y="337312"/>
                  </a:lnTo>
                  <a:lnTo>
                    <a:pt x="3078" y="383089"/>
                  </a:lnTo>
                  <a:lnTo>
                    <a:pt x="12047" y="426998"/>
                  </a:lnTo>
                  <a:lnTo>
                    <a:pt x="26505" y="468635"/>
                  </a:lnTo>
                  <a:lnTo>
                    <a:pt x="46049" y="507600"/>
                  </a:lnTo>
                  <a:lnTo>
                    <a:pt x="70278" y="543488"/>
                  </a:lnTo>
                  <a:lnTo>
                    <a:pt x="98790" y="575897"/>
                  </a:lnTo>
                  <a:lnTo>
                    <a:pt x="131183" y="604425"/>
                  </a:lnTo>
                  <a:lnTo>
                    <a:pt x="167056" y="628668"/>
                  </a:lnTo>
                  <a:lnTo>
                    <a:pt x="206007" y="648225"/>
                  </a:lnTo>
                  <a:lnTo>
                    <a:pt x="247635" y="662693"/>
                  </a:lnTo>
                  <a:lnTo>
                    <a:pt x="291537" y="671669"/>
                  </a:lnTo>
                  <a:lnTo>
                    <a:pt x="337312" y="674751"/>
                  </a:lnTo>
                  <a:lnTo>
                    <a:pt x="383086" y="671669"/>
                  </a:lnTo>
                  <a:lnTo>
                    <a:pt x="426988" y="662693"/>
                  </a:lnTo>
                  <a:lnTo>
                    <a:pt x="468616" y="648225"/>
                  </a:lnTo>
                  <a:lnTo>
                    <a:pt x="507567" y="628668"/>
                  </a:lnTo>
                  <a:lnTo>
                    <a:pt x="543440" y="604425"/>
                  </a:lnTo>
                  <a:lnTo>
                    <a:pt x="575833" y="575897"/>
                  </a:lnTo>
                  <a:lnTo>
                    <a:pt x="604345" y="543488"/>
                  </a:lnTo>
                  <a:lnTo>
                    <a:pt x="628574" y="507600"/>
                  </a:lnTo>
                  <a:lnTo>
                    <a:pt x="648118" y="468635"/>
                  </a:lnTo>
                  <a:lnTo>
                    <a:pt x="662576" y="426998"/>
                  </a:lnTo>
                  <a:lnTo>
                    <a:pt x="671545" y="383089"/>
                  </a:lnTo>
                  <a:lnTo>
                    <a:pt x="674624" y="337312"/>
                  </a:lnTo>
                  <a:lnTo>
                    <a:pt x="671545" y="291537"/>
                  </a:lnTo>
                  <a:lnTo>
                    <a:pt x="662576" y="247635"/>
                  </a:lnTo>
                  <a:lnTo>
                    <a:pt x="648118" y="206007"/>
                  </a:lnTo>
                  <a:lnTo>
                    <a:pt x="628574" y="167056"/>
                  </a:lnTo>
                  <a:lnTo>
                    <a:pt x="604345" y="131183"/>
                  </a:lnTo>
                  <a:lnTo>
                    <a:pt x="575833" y="98790"/>
                  </a:lnTo>
                  <a:lnTo>
                    <a:pt x="543440" y="70278"/>
                  </a:lnTo>
                  <a:lnTo>
                    <a:pt x="507567" y="46049"/>
                  </a:lnTo>
                  <a:lnTo>
                    <a:pt x="468616" y="26505"/>
                  </a:lnTo>
                  <a:lnTo>
                    <a:pt x="426988" y="12047"/>
                  </a:lnTo>
                  <a:lnTo>
                    <a:pt x="383086" y="3078"/>
                  </a:lnTo>
                  <a:lnTo>
                    <a:pt x="337312" y="0"/>
                  </a:lnTo>
                  <a:close/>
                </a:path>
              </a:pathLst>
            </a:custGeom>
            <a:solidFill>
              <a:srgbClr val="0057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80974" y="1551686"/>
              <a:ext cx="675005" cy="675005"/>
            </a:xfrm>
            <a:custGeom>
              <a:avLst/>
              <a:gdLst/>
              <a:ahLst/>
              <a:cxnLst/>
              <a:rect l="l" t="t" r="r" b="b"/>
              <a:pathLst>
                <a:path w="675005" h="675005">
                  <a:moveTo>
                    <a:pt x="337324" y="0"/>
                  </a:moveTo>
                  <a:lnTo>
                    <a:pt x="291552" y="3078"/>
                  </a:lnTo>
                  <a:lnTo>
                    <a:pt x="247651" y="12047"/>
                  </a:lnTo>
                  <a:lnTo>
                    <a:pt x="206023" y="26505"/>
                  </a:lnTo>
                  <a:lnTo>
                    <a:pt x="167071" y="46049"/>
                  </a:lnTo>
                  <a:lnTo>
                    <a:pt x="131196" y="70278"/>
                  </a:lnTo>
                  <a:lnTo>
                    <a:pt x="98801" y="98790"/>
                  </a:lnTo>
                  <a:lnTo>
                    <a:pt x="70286" y="131183"/>
                  </a:lnTo>
                  <a:lnTo>
                    <a:pt x="46055" y="167056"/>
                  </a:lnTo>
                  <a:lnTo>
                    <a:pt x="26509" y="206007"/>
                  </a:lnTo>
                  <a:lnTo>
                    <a:pt x="12049" y="247635"/>
                  </a:lnTo>
                  <a:lnTo>
                    <a:pt x="3079" y="291537"/>
                  </a:lnTo>
                  <a:lnTo>
                    <a:pt x="0" y="337312"/>
                  </a:lnTo>
                  <a:lnTo>
                    <a:pt x="3079" y="383086"/>
                  </a:lnTo>
                  <a:lnTo>
                    <a:pt x="12049" y="426988"/>
                  </a:lnTo>
                  <a:lnTo>
                    <a:pt x="26509" y="468616"/>
                  </a:lnTo>
                  <a:lnTo>
                    <a:pt x="46055" y="507567"/>
                  </a:lnTo>
                  <a:lnTo>
                    <a:pt x="70286" y="543440"/>
                  </a:lnTo>
                  <a:lnTo>
                    <a:pt x="98801" y="575833"/>
                  </a:lnTo>
                  <a:lnTo>
                    <a:pt x="131196" y="604345"/>
                  </a:lnTo>
                  <a:lnTo>
                    <a:pt x="167071" y="628574"/>
                  </a:lnTo>
                  <a:lnTo>
                    <a:pt x="206023" y="648118"/>
                  </a:lnTo>
                  <a:lnTo>
                    <a:pt x="247651" y="662576"/>
                  </a:lnTo>
                  <a:lnTo>
                    <a:pt x="291552" y="671545"/>
                  </a:lnTo>
                  <a:lnTo>
                    <a:pt x="337324" y="674624"/>
                  </a:lnTo>
                  <a:lnTo>
                    <a:pt x="383099" y="671545"/>
                  </a:lnTo>
                  <a:lnTo>
                    <a:pt x="427003" y="662576"/>
                  </a:lnTo>
                  <a:lnTo>
                    <a:pt x="468632" y="648118"/>
                  </a:lnTo>
                  <a:lnTo>
                    <a:pt x="507586" y="628574"/>
                  </a:lnTo>
                  <a:lnTo>
                    <a:pt x="543462" y="604345"/>
                  </a:lnTo>
                  <a:lnTo>
                    <a:pt x="575859" y="575833"/>
                  </a:lnTo>
                  <a:lnTo>
                    <a:pt x="604374" y="543440"/>
                  </a:lnTo>
                  <a:lnTo>
                    <a:pt x="628606" y="507567"/>
                  </a:lnTo>
                  <a:lnTo>
                    <a:pt x="648152" y="468616"/>
                  </a:lnTo>
                  <a:lnTo>
                    <a:pt x="662612" y="426988"/>
                  </a:lnTo>
                  <a:lnTo>
                    <a:pt x="671582" y="383086"/>
                  </a:lnTo>
                  <a:lnTo>
                    <a:pt x="674662" y="337312"/>
                  </a:lnTo>
                  <a:lnTo>
                    <a:pt x="671582" y="291537"/>
                  </a:lnTo>
                  <a:lnTo>
                    <a:pt x="662612" y="247635"/>
                  </a:lnTo>
                  <a:lnTo>
                    <a:pt x="648152" y="206007"/>
                  </a:lnTo>
                  <a:lnTo>
                    <a:pt x="628606" y="167056"/>
                  </a:lnTo>
                  <a:lnTo>
                    <a:pt x="604374" y="131183"/>
                  </a:lnTo>
                  <a:lnTo>
                    <a:pt x="575859" y="98790"/>
                  </a:lnTo>
                  <a:lnTo>
                    <a:pt x="543462" y="70278"/>
                  </a:lnTo>
                  <a:lnTo>
                    <a:pt x="507586" y="46049"/>
                  </a:lnTo>
                  <a:lnTo>
                    <a:pt x="468632" y="26505"/>
                  </a:lnTo>
                  <a:lnTo>
                    <a:pt x="427003" y="12047"/>
                  </a:lnTo>
                  <a:lnTo>
                    <a:pt x="383099" y="3078"/>
                  </a:lnTo>
                  <a:lnTo>
                    <a:pt x="337324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964810" y="1520698"/>
              <a:ext cx="675005" cy="675005"/>
            </a:xfrm>
            <a:custGeom>
              <a:avLst/>
              <a:gdLst/>
              <a:ahLst/>
              <a:cxnLst/>
              <a:rect l="l" t="t" r="r" b="b"/>
              <a:pathLst>
                <a:path w="675004" h="675005">
                  <a:moveTo>
                    <a:pt x="337312" y="0"/>
                  </a:moveTo>
                  <a:lnTo>
                    <a:pt x="291537" y="3078"/>
                  </a:lnTo>
                  <a:lnTo>
                    <a:pt x="247635" y="12047"/>
                  </a:lnTo>
                  <a:lnTo>
                    <a:pt x="206007" y="26505"/>
                  </a:lnTo>
                  <a:lnTo>
                    <a:pt x="167056" y="46049"/>
                  </a:lnTo>
                  <a:lnTo>
                    <a:pt x="131183" y="70278"/>
                  </a:lnTo>
                  <a:lnTo>
                    <a:pt x="98790" y="98790"/>
                  </a:lnTo>
                  <a:lnTo>
                    <a:pt x="70278" y="131183"/>
                  </a:lnTo>
                  <a:lnTo>
                    <a:pt x="46049" y="167056"/>
                  </a:lnTo>
                  <a:lnTo>
                    <a:pt x="26505" y="206007"/>
                  </a:lnTo>
                  <a:lnTo>
                    <a:pt x="12047" y="247635"/>
                  </a:lnTo>
                  <a:lnTo>
                    <a:pt x="3078" y="291537"/>
                  </a:lnTo>
                  <a:lnTo>
                    <a:pt x="0" y="337312"/>
                  </a:lnTo>
                  <a:lnTo>
                    <a:pt x="3078" y="383089"/>
                  </a:lnTo>
                  <a:lnTo>
                    <a:pt x="12047" y="426998"/>
                  </a:lnTo>
                  <a:lnTo>
                    <a:pt x="26505" y="468635"/>
                  </a:lnTo>
                  <a:lnTo>
                    <a:pt x="46049" y="507600"/>
                  </a:lnTo>
                  <a:lnTo>
                    <a:pt x="70278" y="543488"/>
                  </a:lnTo>
                  <a:lnTo>
                    <a:pt x="98790" y="575897"/>
                  </a:lnTo>
                  <a:lnTo>
                    <a:pt x="131183" y="604425"/>
                  </a:lnTo>
                  <a:lnTo>
                    <a:pt x="167056" y="628668"/>
                  </a:lnTo>
                  <a:lnTo>
                    <a:pt x="206007" y="648225"/>
                  </a:lnTo>
                  <a:lnTo>
                    <a:pt x="247635" y="662693"/>
                  </a:lnTo>
                  <a:lnTo>
                    <a:pt x="291537" y="671669"/>
                  </a:lnTo>
                  <a:lnTo>
                    <a:pt x="337312" y="674751"/>
                  </a:lnTo>
                  <a:lnTo>
                    <a:pt x="383086" y="671669"/>
                  </a:lnTo>
                  <a:lnTo>
                    <a:pt x="426988" y="662693"/>
                  </a:lnTo>
                  <a:lnTo>
                    <a:pt x="468616" y="648225"/>
                  </a:lnTo>
                  <a:lnTo>
                    <a:pt x="507567" y="628668"/>
                  </a:lnTo>
                  <a:lnTo>
                    <a:pt x="543440" y="604425"/>
                  </a:lnTo>
                  <a:lnTo>
                    <a:pt x="575833" y="575897"/>
                  </a:lnTo>
                  <a:lnTo>
                    <a:pt x="604345" y="543488"/>
                  </a:lnTo>
                  <a:lnTo>
                    <a:pt x="628574" y="507600"/>
                  </a:lnTo>
                  <a:lnTo>
                    <a:pt x="648118" y="468635"/>
                  </a:lnTo>
                  <a:lnTo>
                    <a:pt x="662576" y="426998"/>
                  </a:lnTo>
                  <a:lnTo>
                    <a:pt x="671545" y="383089"/>
                  </a:lnTo>
                  <a:lnTo>
                    <a:pt x="674624" y="337312"/>
                  </a:lnTo>
                  <a:lnTo>
                    <a:pt x="671545" y="291537"/>
                  </a:lnTo>
                  <a:lnTo>
                    <a:pt x="662576" y="247635"/>
                  </a:lnTo>
                  <a:lnTo>
                    <a:pt x="648118" y="206007"/>
                  </a:lnTo>
                  <a:lnTo>
                    <a:pt x="628574" y="167056"/>
                  </a:lnTo>
                  <a:lnTo>
                    <a:pt x="604345" y="131183"/>
                  </a:lnTo>
                  <a:lnTo>
                    <a:pt x="575833" y="98790"/>
                  </a:lnTo>
                  <a:lnTo>
                    <a:pt x="543440" y="70278"/>
                  </a:lnTo>
                  <a:lnTo>
                    <a:pt x="507567" y="46049"/>
                  </a:lnTo>
                  <a:lnTo>
                    <a:pt x="468616" y="26505"/>
                  </a:lnTo>
                  <a:lnTo>
                    <a:pt x="426988" y="12047"/>
                  </a:lnTo>
                  <a:lnTo>
                    <a:pt x="383086" y="3078"/>
                  </a:lnTo>
                  <a:lnTo>
                    <a:pt x="337312" y="0"/>
                  </a:lnTo>
                  <a:close/>
                </a:path>
              </a:pathLst>
            </a:custGeom>
            <a:solidFill>
              <a:srgbClr val="0012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5571" y="1736978"/>
              <a:ext cx="4611370" cy="290830"/>
            </a:xfrm>
            <a:custGeom>
              <a:avLst/>
              <a:gdLst/>
              <a:ahLst/>
              <a:cxnLst/>
              <a:rect l="l" t="t" r="r" b="b"/>
              <a:pathLst>
                <a:path w="4611370" h="290830">
                  <a:moveTo>
                    <a:pt x="236270" y="180213"/>
                  </a:moveTo>
                  <a:lnTo>
                    <a:pt x="234302" y="171196"/>
                  </a:lnTo>
                  <a:lnTo>
                    <a:pt x="234099" y="170230"/>
                  </a:lnTo>
                  <a:lnTo>
                    <a:pt x="228371" y="162267"/>
                  </a:lnTo>
                  <a:lnTo>
                    <a:pt x="220281" y="156984"/>
                  </a:lnTo>
                  <a:lnTo>
                    <a:pt x="219646" y="156845"/>
                  </a:lnTo>
                  <a:lnTo>
                    <a:pt x="218236" y="156565"/>
                  </a:lnTo>
                  <a:lnTo>
                    <a:pt x="218236" y="174879"/>
                  </a:lnTo>
                  <a:lnTo>
                    <a:pt x="218236" y="214503"/>
                  </a:lnTo>
                  <a:lnTo>
                    <a:pt x="217525" y="229387"/>
                  </a:lnTo>
                  <a:lnTo>
                    <a:pt x="215303" y="244284"/>
                  </a:lnTo>
                  <a:lnTo>
                    <a:pt x="211378" y="259194"/>
                  </a:lnTo>
                  <a:lnTo>
                    <a:pt x="205613" y="274066"/>
                  </a:lnTo>
                  <a:lnTo>
                    <a:pt x="81165" y="274066"/>
                  </a:lnTo>
                  <a:lnTo>
                    <a:pt x="75095" y="259194"/>
                  </a:lnTo>
                  <a:lnTo>
                    <a:pt x="74142" y="256032"/>
                  </a:lnTo>
                  <a:lnTo>
                    <a:pt x="70561" y="244284"/>
                  </a:lnTo>
                  <a:lnTo>
                    <a:pt x="69697" y="239776"/>
                  </a:lnTo>
                  <a:lnTo>
                    <a:pt x="67716" y="229387"/>
                  </a:lnTo>
                  <a:lnTo>
                    <a:pt x="67335" y="223520"/>
                  </a:lnTo>
                  <a:lnTo>
                    <a:pt x="66738" y="214503"/>
                  </a:lnTo>
                  <a:lnTo>
                    <a:pt x="66738" y="196469"/>
                  </a:lnTo>
                  <a:lnTo>
                    <a:pt x="68033" y="188772"/>
                  </a:lnTo>
                  <a:lnTo>
                    <a:pt x="71653" y="182143"/>
                  </a:lnTo>
                  <a:lnTo>
                    <a:pt x="73672" y="180213"/>
                  </a:lnTo>
                  <a:lnTo>
                    <a:pt x="77381" y="176745"/>
                  </a:lnTo>
                  <a:lnTo>
                    <a:pt x="84772" y="173101"/>
                  </a:lnTo>
                  <a:lnTo>
                    <a:pt x="84772" y="218186"/>
                  </a:lnTo>
                  <a:lnTo>
                    <a:pt x="88379" y="223520"/>
                  </a:lnTo>
                  <a:lnTo>
                    <a:pt x="97396" y="223520"/>
                  </a:lnTo>
                  <a:lnTo>
                    <a:pt x="101003" y="218186"/>
                  </a:lnTo>
                  <a:lnTo>
                    <a:pt x="101003" y="173101"/>
                  </a:lnTo>
                  <a:lnTo>
                    <a:pt x="101003" y="90043"/>
                  </a:lnTo>
                  <a:lnTo>
                    <a:pt x="104609" y="86487"/>
                  </a:lnTo>
                  <a:lnTo>
                    <a:pt x="113626" y="86487"/>
                  </a:lnTo>
                  <a:lnTo>
                    <a:pt x="117233" y="90043"/>
                  </a:lnTo>
                  <a:lnTo>
                    <a:pt x="117233" y="183896"/>
                  </a:lnTo>
                  <a:lnTo>
                    <a:pt x="120840" y="187452"/>
                  </a:lnTo>
                  <a:lnTo>
                    <a:pt x="131660" y="187452"/>
                  </a:lnTo>
                  <a:lnTo>
                    <a:pt x="135267" y="183896"/>
                  </a:lnTo>
                  <a:lnTo>
                    <a:pt x="135267" y="140589"/>
                  </a:lnTo>
                  <a:lnTo>
                    <a:pt x="138874" y="137033"/>
                  </a:lnTo>
                  <a:lnTo>
                    <a:pt x="147891" y="137033"/>
                  </a:lnTo>
                  <a:lnTo>
                    <a:pt x="151498" y="140589"/>
                  </a:lnTo>
                  <a:lnTo>
                    <a:pt x="151498" y="183896"/>
                  </a:lnTo>
                  <a:lnTo>
                    <a:pt x="155105" y="187452"/>
                  </a:lnTo>
                  <a:lnTo>
                    <a:pt x="164122" y="187452"/>
                  </a:lnTo>
                  <a:lnTo>
                    <a:pt x="167728" y="183896"/>
                  </a:lnTo>
                  <a:lnTo>
                    <a:pt x="167728" y="158623"/>
                  </a:lnTo>
                  <a:lnTo>
                    <a:pt x="171348" y="155079"/>
                  </a:lnTo>
                  <a:lnTo>
                    <a:pt x="182168" y="155079"/>
                  </a:lnTo>
                  <a:lnTo>
                    <a:pt x="185775" y="158623"/>
                  </a:lnTo>
                  <a:lnTo>
                    <a:pt x="185775" y="201930"/>
                  </a:lnTo>
                  <a:lnTo>
                    <a:pt x="189382" y="205486"/>
                  </a:lnTo>
                  <a:lnTo>
                    <a:pt x="198399" y="205486"/>
                  </a:lnTo>
                  <a:lnTo>
                    <a:pt x="202006" y="201930"/>
                  </a:lnTo>
                  <a:lnTo>
                    <a:pt x="202006" y="174879"/>
                  </a:lnTo>
                  <a:lnTo>
                    <a:pt x="205613" y="171196"/>
                  </a:lnTo>
                  <a:lnTo>
                    <a:pt x="214630" y="171196"/>
                  </a:lnTo>
                  <a:lnTo>
                    <a:pt x="218236" y="174879"/>
                  </a:lnTo>
                  <a:lnTo>
                    <a:pt x="218236" y="156565"/>
                  </a:lnTo>
                  <a:lnTo>
                    <a:pt x="211023" y="155079"/>
                  </a:lnTo>
                  <a:lnTo>
                    <a:pt x="203809" y="155079"/>
                  </a:lnTo>
                  <a:lnTo>
                    <a:pt x="202006" y="156845"/>
                  </a:lnTo>
                  <a:lnTo>
                    <a:pt x="201079" y="155079"/>
                  </a:lnTo>
                  <a:lnTo>
                    <a:pt x="176758" y="137033"/>
                  </a:lnTo>
                  <a:lnTo>
                    <a:pt x="173151" y="137033"/>
                  </a:lnTo>
                  <a:lnTo>
                    <a:pt x="171348" y="138811"/>
                  </a:lnTo>
                  <a:lnTo>
                    <a:pt x="167728" y="138811"/>
                  </a:lnTo>
                  <a:lnTo>
                    <a:pt x="167728" y="26924"/>
                  </a:lnTo>
                  <a:lnTo>
                    <a:pt x="166001" y="17907"/>
                  </a:lnTo>
                  <a:lnTo>
                    <a:pt x="165811" y="16929"/>
                  </a:lnTo>
                  <a:lnTo>
                    <a:pt x="160515" y="8915"/>
                  </a:lnTo>
                  <a:lnTo>
                    <a:pt x="152501" y="3594"/>
                  </a:lnTo>
                  <a:lnTo>
                    <a:pt x="151498" y="3403"/>
                  </a:lnTo>
                  <a:lnTo>
                    <a:pt x="151498" y="23368"/>
                  </a:lnTo>
                  <a:lnTo>
                    <a:pt x="151498" y="35941"/>
                  </a:lnTo>
                  <a:lnTo>
                    <a:pt x="151498" y="52197"/>
                  </a:lnTo>
                  <a:lnTo>
                    <a:pt x="151498" y="122567"/>
                  </a:lnTo>
                  <a:lnTo>
                    <a:pt x="149694" y="120777"/>
                  </a:lnTo>
                  <a:lnTo>
                    <a:pt x="137071" y="120777"/>
                  </a:lnTo>
                  <a:lnTo>
                    <a:pt x="135267" y="122567"/>
                  </a:lnTo>
                  <a:lnTo>
                    <a:pt x="135267" y="95516"/>
                  </a:lnTo>
                  <a:lnTo>
                    <a:pt x="133311" y="86487"/>
                  </a:lnTo>
                  <a:lnTo>
                    <a:pt x="133096" y="85458"/>
                  </a:lnTo>
                  <a:lnTo>
                    <a:pt x="127368" y="77444"/>
                  </a:lnTo>
                  <a:lnTo>
                    <a:pt x="119278" y="72148"/>
                  </a:lnTo>
                  <a:lnTo>
                    <a:pt x="110020" y="70231"/>
                  </a:lnTo>
                  <a:lnTo>
                    <a:pt x="99987" y="72148"/>
                  </a:lnTo>
                  <a:lnTo>
                    <a:pt x="91986" y="77444"/>
                  </a:lnTo>
                  <a:lnTo>
                    <a:pt x="86677" y="85458"/>
                  </a:lnTo>
                  <a:lnTo>
                    <a:pt x="84772" y="95516"/>
                  </a:lnTo>
                  <a:lnTo>
                    <a:pt x="84772" y="155079"/>
                  </a:lnTo>
                  <a:lnTo>
                    <a:pt x="71043" y="160261"/>
                  </a:lnTo>
                  <a:lnTo>
                    <a:pt x="60185" y="169672"/>
                  </a:lnTo>
                  <a:lnTo>
                    <a:pt x="55905" y="177165"/>
                  </a:lnTo>
                  <a:lnTo>
                    <a:pt x="55905" y="256032"/>
                  </a:lnTo>
                  <a:lnTo>
                    <a:pt x="19837" y="256032"/>
                  </a:lnTo>
                  <a:lnTo>
                    <a:pt x="16230" y="252349"/>
                  </a:lnTo>
                  <a:lnTo>
                    <a:pt x="16230" y="239776"/>
                  </a:lnTo>
                  <a:lnTo>
                    <a:pt x="52298" y="239776"/>
                  </a:lnTo>
                  <a:lnTo>
                    <a:pt x="54102" y="245237"/>
                  </a:lnTo>
                  <a:lnTo>
                    <a:pt x="54102" y="250571"/>
                  </a:lnTo>
                  <a:lnTo>
                    <a:pt x="55905" y="256032"/>
                  </a:lnTo>
                  <a:lnTo>
                    <a:pt x="55905" y="177165"/>
                  </a:lnTo>
                  <a:lnTo>
                    <a:pt x="53060" y="182143"/>
                  </a:lnTo>
                  <a:lnTo>
                    <a:pt x="50495" y="196469"/>
                  </a:lnTo>
                  <a:lnTo>
                    <a:pt x="50495" y="223520"/>
                  </a:lnTo>
                  <a:lnTo>
                    <a:pt x="16230" y="223520"/>
                  </a:lnTo>
                  <a:lnTo>
                    <a:pt x="16230" y="52197"/>
                  </a:lnTo>
                  <a:lnTo>
                    <a:pt x="151498" y="52197"/>
                  </a:lnTo>
                  <a:lnTo>
                    <a:pt x="151498" y="35941"/>
                  </a:lnTo>
                  <a:lnTo>
                    <a:pt x="16230" y="35941"/>
                  </a:lnTo>
                  <a:lnTo>
                    <a:pt x="16230" y="23368"/>
                  </a:lnTo>
                  <a:lnTo>
                    <a:pt x="19837" y="17907"/>
                  </a:lnTo>
                  <a:lnTo>
                    <a:pt x="147891" y="17907"/>
                  </a:lnTo>
                  <a:lnTo>
                    <a:pt x="151498" y="23368"/>
                  </a:lnTo>
                  <a:lnTo>
                    <a:pt x="151498" y="3403"/>
                  </a:lnTo>
                  <a:lnTo>
                    <a:pt x="142481" y="1651"/>
                  </a:lnTo>
                  <a:lnTo>
                    <a:pt x="25247" y="1651"/>
                  </a:lnTo>
                  <a:lnTo>
                    <a:pt x="15214" y="3594"/>
                  </a:lnTo>
                  <a:lnTo>
                    <a:pt x="7213" y="8915"/>
                  </a:lnTo>
                  <a:lnTo>
                    <a:pt x="1905" y="16929"/>
                  </a:lnTo>
                  <a:lnTo>
                    <a:pt x="0" y="26924"/>
                  </a:lnTo>
                  <a:lnTo>
                    <a:pt x="0" y="248793"/>
                  </a:lnTo>
                  <a:lnTo>
                    <a:pt x="1905" y="258051"/>
                  </a:lnTo>
                  <a:lnTo>
                    <a:pt x="7213" y="266153"/>
                  </a:lnTo>
                  <a:lnTo>
                    <a:pt x="15214" y="271894"/>
                  </a:lnTo>
                  <a:lnTo>
                    <a:pt x="25247" y="274066"/>
                  </a:lnTo>
                  <a:lnTo>
                    <a:pt x="63131" y="274066"/>
                  </a:lnTo>
                  <a:lnTo>
                    <a:pt x="63131" y="275844"/>
                  </a:lnTo>
                  <a:lnTo>
                    <a:pt x="64935" y="279527"/>
                  </a:lnTo>
                  <a:lnTo>
                    <a:pt x="66738" y="283083"/>
                  </a:lnTo>
                  <a:lnTo>
                    <a:pt x="68541" y="284861"/>
                  </a:lnTo>
                  <a:lnTo>
                    <a:pt x="70345" y="288544"/>
                  </a:lnTo>
                  <a:lnTo>
                    <a:pt x="72148" y="290322"/>
                  </a:lnTo>
                  <a:lnTo>
                    <a:pt x="214630" y="290322"/>
                  </a:lnTo>
                  <a:lnTo>
                    <a:pt x="216433" y="288544"/>
                  </a:lnTo>
                  <a:lnTo>
                    <a:pt x="218236" y="284861"/>
                  </a:lnTo>
                  <a:lnTo>
                    <a:pt x="220040" y="283083"/>
                  </a:lnTo>
                  <a:lnTo>
                    <a:pt x="227139" y="266509"/>
                  </a:lnTo>
                  <a:lnTo>
                    <a:pt x="232206" y="249466"/>
                  </a:lnTo>
                  <a:lnTo>
                    <a:pt x="235254" y="232079"/>
                  </a:lnTo>
                  <a:lnTo>
                    <a:pt x="236270" y="214503"/>
                  </a:lnTo>
                  <a:lnTo>
                    <a:pt x="236270" y="180213"/>
                  </a:lnTo>
                  <a:close/>
                </a:path>
                <a:path w="4611370" h="290830">
                  <a:moveTo>
                    <a:pt x="4610951" y="25273"/>
                  </a:moveTo>
                  <a:lnTo>
                    <a:pt x="4594822" y="1765"/>
                  </a:lnTo>
                  <a:lnTo>
                    <a:pt x="4594822" y="19939"/>
                  </a:lnTo>
                  <a:lnTo>
                    <a:pt x="4594822" y="86614"/>
                  </a:lnTo>
                  <a:lnTo>
                    <a:pt x="4594822" y="250698"/>
                  </a:lnTo>
                  <a:lnTo>
                    <a:pt x="4591139" y="254381"/>
                  </a:lnTo>
                  <a:lnTo>
                    <a:pt x="4513542" y="254381"/>
                  </a:lnTo>
                  <a:lnTo>
                    <a:pt x="4509986" y="250698"/>
                  </a:lnTo>
                  <a:lnTo>
                    <a:pt x="4509986" y="236347"/>
                  </a:lnTo>
                  <a:lnTo>
                    <a:pt x="4594822" y="236347"/>
                  </a:lnTo>
                  <a:lnTo>
                    <a:pt x="4594822" y="220091"/>
                  </a:lnTo>
                  <a:lnTo>
                    <a:pt x="4509986" y="220091"/>
                  </a:lnTo>
                  <a:lnTo>
                    <a:pt x="4509986" y="203835"/>
                  </a:lnTo>
                  <a:lnTo>
                    <a:pt x="4509986" y="185801"/>
                  </a:lnTo>
                  <a:lnTo>
                    <a:pt x="4509986" y="169545"/>
                  </a:lnTo>
                  <a:lnTo>
                    <a:pt x="4509986" y="135267"/>
                  </a:lnTo>
                  <a:lnTo>
                    <a:pt x="4594822" y="135267"/>
                  </a:lnTo>
                  <a:lnTo>
                    <a:pt x="4594822" y="119126"/>
                  </a:lnTo>
                  <a:lnTo>
                    <a:pt x="4509986" y="119126"/>
                  </a:lnTo>
                  <a:lnTo>
                    <a:pt x="4509986" y="104648"/>
                  </a:lnTo>
                  <a:lnTo>
                    <a:pt x="4513542" y="101104"/>
                  </a:lnTo>
                  <a:lnTo>
                    <a:pt x="4591139" y="101104"/>
                  </a:lnTo>
                  <a:lnTo>
                    <a:pt x="4594822" y="104648"/>
                  </a:lnTo>
                  <a:lnTo>
                    <a:pt x="4594822" y="86614"/>
                  </a:lnTo>
                  <a:lnTo>
                    <a:pt x="4591139" y="84836"/>
                  </a:lnTo>
                  <a:lnTo>
                    <a:pt x="4519003" y="84836"/>
                  </a:lnTo>
                  <a:lnTo>
                    <a:pt x="4508944" y="86753"/>
                  </a:lnTo>
                  <a:lnTo>
                    <a:pt x="4500931" y="92049"/>
                  </a:lnTo>
                  <a:lnTo>
                    <a:pt x="4495635" y="100063"/>
                  </a:lnTo>
                  <a:lnTo>
                    <a:pt x="4493730" y="110109"/>
                  </a:lnTo>
                  <a:lnTo>
                    <a:pt x="4493730" y="169545"/>
                  </a:lnTo>
                  <a:lnTo>
                    <a:pt x="4493730" y="185801"/>
                  </a:lnTo>
                  <a:lnTo>
                    <a:pt x="4493730" y="203835"/>
                  </a:lnTo>
                  <a:lnTo>
                    <a:pt x="4493730" y="220091"/>
                  </a:lnTo>
                  <a:lnTo>
                    <a:pt x="4493730" y="254381"/>
                  </a:lnTo>
                  <a:lnTo>
                    <a:pt x="4428833" y="254381"/>
                  </a:lnTo>
                  <a:lnTo>
                    <a:pt x="4439628" y="220091"/>
                  </a:lnTo>
                  <a:lnTo>
                    <a:pt x="4493730" y="220091"/>
                  </a:lnTo>
                  <a:lnTo>
                    <a:pt x="4493730" y="203835"/>
                  </a:lnTo>
                  <a:lnTo>
                    <a:pt x="4344124" y="203835"/>
                  </a:lnTo>
                  <a:lnTo>
                    <a:pt x="4340441" y="200279"/>
                  </a:lnTo>
                  <a:lnTo>
                    <a:pt x="4340441" y="185801"/>
                  </a:lnTo>
                  <a:lnTo>
                    <a:pt x="4493730" y="185801"/>
                  </a:lnTo>
                  <a:lnTo>
                    <a:pt x="4493730" y="169545"/>
                  </a:lnTo>
                  <a:lnTo>
                    <a:pt x="4340441" y="169545"/>
                  </a:lnTo>
                  <a:lnTo>
                    <a:pt x="4340441" y="19939"/>
                  </a:lnTo>
                  <a:lnTo>
                    <a:pt x="4344124" y="16256"/>
                  </a:lnTo>
                  <a:lnTo>
                    <a:pt x="4591139" y="16256"/>
                  </a:lnTo>
                  <a:lnTo>
                    <a:pt x="4594822" y="19939"/>
                  </a:lnTo>
                  <a:lnTo>
                    <a:pt x="4594822" y="1765"/>
                  </a:lnTo>
                  <a:lnTo>
                    <a:pt x="4585805" y="0"/>
                  </a:lnTo>
                  <a:lnTo>
                    <a:pt x="4347680" y="0"/>
                  </a:lnTo>
                  <a:lnTo>
                    <a:pt x="4338421" y="1943"/>
                  </a:lnTo>
                  <a:lnTo>
                    <a:pt x="4330319" y="7264"/>
                  </a:lnTo>
                  <a:lnTo>
                    <a:pt x="4324578" y="15278"/>
                  </a:lnTo>
                  <a:lnTo>
                    <a:pt x="4322407" y="25273"/>
                  </a:lnTo>
                  <a:lnTo>
                    <a:pt x="4322407" y="194818"/>
                  </a:lnTo>
                  <a:lnTo>
                    <a:pt x="4324578" y="204876"/>
                  </a:lnTo>
                  <a:lnTo>
                    <a:pt x="4330319" y="212890"/>
                  </a:lnTo>
                  <a:lnTo>
                    <a:pt x="4338421" y="218186"/>
                  </a:lnTo>
                  <a:lnTo>
                    <a:pt x="4347680" y="220091"/>
                  </a:lnTo>
                  <a:lnTo>
                    <a:pt x="4421594" y="220091"/>
                  </a:lnTo>
                  <a:lnTo>
                    <a:pt x="4410799" y="254381"/>
                  </a:lnTo>
                  <a:lnTo>
                    <a:pt x="4378287" y="254381"/>
                  </a:lnTo>
                  <a:lnTo>
                    <a:pt x="4374731" y="257937"/>
                  </a:lnTo>
                  <a:lnTo>
                    <a:pt x="4374731" y="266954"/>
                  </a:lnTo>
                  <a:lnTo>
                    <a:pt x="4378287" y="270637"/>
                  </a:lnTo>
                  <a:lnTo>
                    <a:pt x="4585805" y="270637"/>
                  </a:lnTo>
                  <a:lnTo>
                    <a:pt x="4595787" y="268706"/>
                  </a:lnTo>
                  <a:lnTo>
                    <a:pt x="4603750" y="263385"/>
                  </a:lnTo>
                  <a:lnTo>
                    <a:pt x="4609033" y="255371"/>
                  </a:lnTo>
                  <a:lnTo>
                    <a:pt x="4610951" y="245364"/>
                  </a:lnTo>
                  <a:lnTo>
                    <a:pt x="4610951" y="236347"/>
                  </a:lnTo>
                  <a:lnTo>
                    <a:pt x="4610951" y="135267"/>
                  </a:lnTo>
                  <a:lnTo>
                    <a:pt x="4610951" y="119126"/>
                  </a:lnTo>
                  <a:lnTo>
                    <a:pt x="4610951" y="101104"/>
                  </a:lnTo>
                  <a:lnTo>
                    <a:pt x="4610951" y="86614"/>
                  </a:lnTo>
                  <a:lnTo>
                    <a:pt x="4610951" y="252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426072" y="1507744"/>
              <a:ext cx="675005" cy="675005"/>
            </a:xfrm>
            <a:custGeom>
              <a:avLst/>
              <a:gdLst/>
              <a:ahLst/>
              <a:cxnLst/>
              <a:rect l="l" t="t" r="r" b="b"/>
              <a:pathLst>
                <a:path w="675004" h="675005">
                  <a:moveTo>
                    <a:pt x="337311" y="0"/>
                  </a:moveTo>
                  <a:lnTo>
                    <a:pt x="291537" y="3078"/>
                  </a:lnTo>
                  <a:lnTo>
                    <a:pt x="247635" y="12047"/>
                  </a:lnTo>
                  <a:lnTo>
                    <a:pt x="206007" y="26505"/>
                  </a:lnTo>
                  <a:lnTo>
                    <a:pt x="167056" y="46049"/>
                  </a:lnTo>
                  <a:lnTo>
                    <a:pt x="131183" y="70278"/>
                  </a:lnTo>
                  <a:lnTo>
                    <a:pt x="98790" y="98790"/>
                  </a:lnTo>
                  <a:lnTo>
                    <a:pt x="70278" y="131183"/>
                  </a:lnTo>
                  <a:lnTo>
                    <a:pt x="46049" y="167056"/>
                  </a:lnTo>
                  <a:lnTo>
                    <a:pt x="26505" y="206007"/>
                  </a:lnTo>
                  <a:lnTo>
                    <a:pt x="12047" y="247635"/>
                  </a:lnTo>
                  <a:lnTo>
                    <a:pt x="3078" y="291537"/>
                  </a:lnTo>
                  <a:lnTo>
                    <a:pt x="0" y="337311"/>
                  </a:lnTo>
                  <a:lnTo>
                    <a:pt x="3078" y="383086"/>
                  </a:lnTo>
                  <a:lnTo>
                    <a:pt x="12047" y="426988"/>
                  </a:lnTo>
                  <a:lnTo>
                    <a:pt x="26505" y="468616"/>
                  </a:lnTo>
                  <a:lnTo>
                    <a:pt x="46049" y="507567"/>
                  </a:lnTo>
                  <a:lnTo>
                    <a:pt x="70278" y="543440"/>
                  </a:lnTo>
                  <a:lnTo>
                    <a:pt x="98790" y="575833"/>
                  </a:lnTo>
                  <a:lnTo>
                    <a:pt x="131183" y="604345"/>
                  </a:lnTo>
                  <a:lnTo>
                    <a:pt x="167056" y="628574"/>
                  </a:lnTo>
                  <a:lnTo>
                    <a:pt x="206007" y="648118"/>
                  </a:lnTo>
                  <a:lnTo>
                    <a:pt x="247635" y="662576"/>
                  </a:lnTo>
                  <a:lnTo>
                    <a:pt x="291537" y="671545"/>
                  </a:lnTo>
                  <a:lnTo>
                    <a:pt x="337311" y="674623"/>
                  </a:lnTo>
                  <a:lnTo>
                    <a:pt x="383086" y="671545"/>
                  </a:lnTo>
                  <a:lnTo>
                    <a:pt x="426988" y="662576"/>
                  </a:lnTo>
                  <a:lnTo>
                    <a:pt x="468616" y="648118"/>
                  </a:lnTo>
                  <a:lnTo>
                    <a:pt x="507567" y="628574"/>
                  </a:lnTo>
                  <a:lnTo>
                    <a:pt x="543440" y="604345"/>
                  </a:lnTo>
                  <a:lnTo>
                    <a:pt x="575833" y="575833"/>
                  </a:lnTo>
                  <a:lnTo>
                    <a:pt x="604345" y="543440"/>
                  </a:lnTo>
                  <a:lnTo>
                    <a:pt x="628574" y="507567"/>
                  </a:lnTo>
                  <a:lnTo>
                    <a:pt x="648118" y="468616"/>
                  </a:lnTo>
                  <a:lnTo>
                    <a:pt x="662576" y="426988"/>
                  </a:lnTo>
                  <a:lnTo>
                    <a:pt x="671545" y="383086"/>
                  </a:lnTo>
                  <a:lnTo>
                    <a:pt x="674624" y="337311"/>
                  </a:lnTo>
                  <a:lnTo>
                    <a:pt x="671545" y="291537"/>
                  </a:lnTo>
                  <a:lnTo>
                    <a:pt x="662576" y="247635"/>
                  </a:lnTo>
                  <a:lnTo>
                    <a:pt x="648118" y="206007"/>
                  </a:lnTo>
                  <a:lnTo>
                    <a:pt x="628574" y="167056"/>
                  </a:lnTo>
                  <a:lnTo>
                    <a:pt x="604345" y="131183"/>
                  </a:lnTo>
                  <a:lnTo>
                    <a:pt x="575833" y="98790"/>
                  </a:lnTo>
                  <a:lnTo>
                    <a:pt x="543440" y="70278"/>
                  </a:lnTo>
                  <a:lnTo>
                    <a:pt x="507567" y="46049"/>
                  </a:lnTo>
                  <a:lnTo>
                    <a:pt x="468616" y="26505"/>
                  </a:lnTo>
                  <a:lnTo>
                    <a:pt x="426988" y="12047"/>
                  </a:lnTo>
                  <a:lnTo>
                    <a:pt x="383086" y="3078"/>
                  </a:lnTo>
                  <a:lnTo>
                    <a:pt x="337311" y="0"/>
                  </a:lnTo>
                  <a:close/>
                </a:path>
              </a:pathLst>
            </a:custGeom>
            <a:solidFill>
              <a:srgbClr val="0057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42287" y="1487931"/>
              <a:ext cx="6520180" cy="746760"/>
            </a:xfrm>
            <a:custGeom>
              <a:avLst/>
              <a:gdLst/>
              <a:ahLst/>
              <a:cxnLst/>
              <a:rect l="l" t="t" r="r" b="b"/>
              <a:pathLst>
                <a:path w="6520180" h="746760">
                  <a:moveTo>
                    <a:pt x="674624" y="409448"/>
                  </a:moveTo>
                  <a:lnTo>
                    <a:pt x="671537" y="363677"/>
                  </a:lnTo>
                  <a:lnTo>
                    <a:pt x="662571" y="319773"/>
                  </a:lnTo>
                  <a:lnTo>
                    <a:pt x="648106" y="278155"/>
                  </a:lnTo>
                  <a:lnTo>
                    <a:pt x="628573" y="239204"/>
                  </a:lnTo>
                  <a:lnTo>
                    <a:pt x="604342" y="203327"/>
                  </a:lnTo>
                  <a:lnTo>
                    <a:pt x="575830" y="170929"/>
                  </a:lnTo>
                  <a:lnTo>
                    <a:pt x="543433" y="142417"/>
                  </a:lnTo>
                  <a:lnTo>
                    <a:pt x="507555" y="118186"/>
                  </a:lnTo>
                  <a:lnTo>
                    <a:pt x="468604" y="98653"/>
                  </a:lnTo>
                  <a:lnTo>
                    <a:pt x="426986" y="84188"/>
                  </a:lnTo>
                  <a:lnTo>
                    <a:pt x="383082" y="75222"/>
                  </a:lnTo>
                  <a:lnTo>
                    <a:pt x="337312" y="72136"/>
                  </a:lnTo>
                  <a:lnTo>
                    <a:pt x="291528" y="75222"/>
                  </a:lnTo>
                  <a:lnTo>
                    <a:pt x="247624" y="84188"/>
                  </a:lnTo>
                  <a:lnTo>
                    <a:pt x="206006" y="98653"/>
                  </a:lnTo>
                  <a:lnTo>
                    <a:pt x="167055" y="118186"/>
                  </a:lnTo>
                  <a:lnTo>
                    <a:pt x="131178" y="142417"/>
                  </a:lnTo>
                  <a:lnTo>
                    <a:pt x="98780" y="170929"/>
                  </a:lnTo>
                  <a:lnTo>
                    <a:pt x="70269" y="203327"/>
                  </a:lnTo>
                  <a:lnTo>
                    <a:pt x="46037" y="239204"/>
                  </a:lnTo>
                  <a:lnTo>
                    <a:pt x="26504" y="278155"/>
                  </a:lnTo>
                  <a:lnTo>
                    <a:pt x="12039" y="319773"/>
                  </a:lnTo>
                  <a:lnTo>
                    <a:pt x="3073" y="363677"/>
                  </a:lnTo>
                  <a:lnTo>
                    <a:pt x="0" y="409448"/>
                  </a:lnTo>
                  <a:lnTo>
                    <a:pt x="3073" y="455231"/>
                  </a:lnTo>
                  <a:lnTo>
                    <a:pt x="12039" y="499135"/>
                  </a:lnTo>
                  <a:lnTo>
                    <a:pt x="26504" y="540753"/>
                  </a:lnTo>
                  <a:lnTo>
                    <a:pt x="46037" y="579704"/>
                  </a:lnTo>
                  <a:lnTo>
                    <a:pt x="70269" y="615581"/>
                  </a:lnTo>
                  <a:lnTo>
                    <a:pt x="98780" y="647979"/>
                  </a:lnTo>
                  <a:lnTo>
                    <a:pt x="131178" y="676490"/>
                  </a:lnTo>
                  <a:lnTo>
                    <a:pt x="167055" y="700722"/>
                  </a:lnTo>
                  <a:lnTo>
                    <a:pt x="206006" y="720255"/>
                  </a:lnTo>
                  <a:lnTo>
                    <a:pt x="247624" y="734720"/>
                  </a:lnTo>
                  <a:lnTo>
                    <a:pt x="291528" y="743686"/>
                  </a:lnTo>
                  <a:lnTo>
                    <a:pt x="337312" y="746760"/>
                  </a:lnTo>
                  <a:lnTo>
                    <a:pt x="383082" y="743686"/>
                  </a:lnTo>
                  <a:lnTo>
                    <a:pt x="426986" y="734720"/>
                  </a:lnTo>
                  <a:lnTo>
                    <a:pt x="468604" y="720255"/>
                  </a:lnTo>
                  <a:lnTo>
                    <a:pt x="507555" y="700722"/>
                  </a:lnTo>
                  <a:lnTo>
                    <a:pt x="543433" y="676490"/>
                  </a:lnTo>
                  <a:lnTo>
                    <a:pt x="575830" y="647979"/>
                  </a:lnTo>
                  <a:lnTo>
                    <a:pt x="604342" y="615581"/>
                  </a:lnTo>
                  <a:lnTo>
                    <a:pt x="628573" y="579704"/>
                  </a:lnTo>
                  <a:lnTo>
                    <a:pt x="648106" y="540753"/>
                  </a:lnTo>
                  <a:lnTo>
                    <a:pt x="662571" y="499135"/>
                  </a:lnTo>
                  <a:lnTo>
                    <a:pt x="671537" y="455231"/>
                  </a:lnTo>
                  <a:lnTo>
                    <a:pt x="674624" y="409448"/>
                  </a:lnTo>
                  <a:close/>
                </a:path>
                <a:path w="6520180" h="746760">
                  <a:moveTo>
                    <a:pt x="6519672" y="337324"/>
                  </a:moveTo>
                  <a:lnTo>
                    <a:pt x="6516586" y="291541"/>
                  </a:lnTo>
                  <a:lnTo>
                    <a:pt x="6507620" y="247637"/>
                  </a:lnTo>
                  <a:lnTo>
                    <a:pt x="6493154" y="206019"/>
                  </a:lnTo>
                  <a:lnTo>
                    <a:pt x="6473622" y="167068"/>
                  </a:lnTo>
                  <a:lnTo>
                    <a:pt x="6449390" y="131191"/>
                  </a:lnTo>
                  <a:lnTo>
                    <a:pt x="6420879" y="98793"/>
                  </a:lnTo>
                  <a:lnTo>
                    <a:pt x="6388481" y="70281"/>
                  </a:lnTo>
                  <a:lnTo>
                    <a:pt x="6352603" y="46050"/>
                  </a:lnTo>
                  <a:lnTo>
                    <a:pt x="6313652" y="26517"/>
                  </a:lnTo>
                  <a:lnTo>
                    <a:pt x="6272034" y="12052"/>
                  </a:lnTo>
                  <a:lnTo>
                    <a:pt x="6228131" y="3086"/>
                  </a:lnTo>
                  <a:lnTo>
                    <a:pt x="6182360" y="0"/>
                  </a:lnTo>
                  <a:lnTo>
                    <a:pt x="6136576" y="3086"/>
                  </a:lnTo>
                  <a:lnTo>
                    <a:pt x="6092672" y="12052"/>
                  </a:lnTo>
                  <a:lnTo>
                    <a:pt x="6051054" y="26517"/>
                  </a:lnTo>
                  <a:lnTo>
                    <a:pt x="6012104" y="46050"/>
                  </a:lnTo>
                  <a:lnTo>
                    <a:pt x="5976226" y="70281"/>
                  </a:lnTo>
                  <a:lnTo>
                    <a:pt x="5943828" y="98793"/>
                  </a:lnTo>
                  <a:lnTo>
                    <a:pt x="5915317" y="131191"/>
                  </a:lnTo>
                  <a:lnTo>
                    <a:pt x="5891085" y="167068"/>
                  </a:lnTo>
                  <a:lnTo>
                    <a:pt x="5871553" y="206019"/>
                  </a:lnTo>
                  <a:lnTo>
                    <a:pt x="5857087" y="247637"/>
                  </a:lnTo>
                  <a:lnTo>
                    <a:pt x="5848121" y="291541"/>
                  </a:lnTo>
                  <a:lnTo>
                    <a:pt x="5845048" y="337324"/>
                  </a:lnTo>
                  <a:lnTo>
                    <a:pt x="5848121" y="383095"/>
                  </a:lnTo>
                  <a:lnTo>
                    <a:pt x="5857087" y="426999"/>
                  </a:lnTo>
                  <a:lnTo>
                    <a:pt x="5871553" y="468617"/>
                  </a:lnTo>
                  <a:lnTo>
                    <a:pt x="5891085" y="507568"/>
                  </a:lnTo>
                  <a:lnTo>
                    <a:pt x="5915317" y="543445"/>
                  </a:lnTo>
                  <a:lnTo>
                    <a:pt x="5943828" y="575843"/>
                  </a:lnTo>
                  <a:lnTo>
                    <a:pt x="5976226" y="604354"/>
                  </a:lnTo>
                  <a:lnTo>
                    <a:pt x="6012104" y="628586"/>
                  </a:lnTo>
                  <a:lnTo>
                    <a:pt x="6051054" y="648119"/>
                  </a:lnTo>
                  <a:lnTo>
                    <a:pt x="6092672" y="662584"/>
                  </a:lnTo>
                  <a:lnTo>
                    <a:pt x="6136576" y="671550"/>
                  </a:lnTo>
                  <a:lnTo>
                    <a:pt x="6182360" y="674624"/>
                  </a:lnTo>
                  <a:lnTo>
                    <a:pt x="6228131" y="671550"/>
                  </a:lnTo>
                  <a:lnTo>
                    <a:pt x="6272034" y="662584"/>
                  </a:lnTo>
                  <a:lnTo>
                    <a:pt x="6313652" y="648119"/>
                  </a:lnTo>
                  <a:lnTo>
                    <a:pt x="6352603" y="628586"/>
                  </a:lnTo>
                  <a:lnTo>
                    <a:pt x="6388481" y="604354"/>
                  </a:lnTo>
                  <a:lnTo>
                    <a:pt x="6420879" y="575843"/>
                  </a:lnTo>
                  <a:lnTo>
                    <a:pt x="6449390" y="543445"/>
                  </a:lnTo>
                  <a:lnTo>
                    <a:pt x="6473622" y="507568"/>
                  </a:lnTo>
                  <a:lnTo>
                    <a:pt x="6493154" y="468617"/>
                  </a:lnTo>
                  <a:lnTo>
                    <a:pt x="6507620" y="426999"/>
                  </a:lnTo>
                  <a:lnTo>
                    <a:pt x="6516586" y="383095"/>
                  </a:lnTo>
                  <a:lnTo>
                    <a:pt x="6519672" y="337324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9540" y="1671154"/>
              <a:ext cx="435635" cy="4356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7223" y="1616697"/>
              <a:ext cx="390918" cy="39091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840860" y="917448"/>
              <a:ext cx="1388745" cy="631825"/>
            </a:xfrm>
            <a:custGeom>
              <a:avLst/>
              <a:gdLst/>
              <a:ahLst/>
              <a:cxnLst/>
              <a:rect l="l" t="t" r="r" b="b"/>
              <a:pathLst>
                <a:path w="1388745" h="631825">
                  <a:moveTo>
                    <a:pt x="0" y="631698"/>
                  </a:moveTo>
                  <a:lnTo>
                    <a:pt x="2118" y="588657"/>
                  </a:lnTo>
                  <a:lnTo>
                    <a:pt x="8344" y="545794"/>
                  </a:lnTo>
                  <a:lnTo>
                    <a:pt x="18482" y="503287"/>
                  </a:lnTo>
                  <a:lnTo>
                    <a:pt x="32335" y="461315"/>
                  </a:lnTo>
                  <a:lnTo>
                    <a:pt x="49708" y="420054"/>
                  </a:lnTo>
                  <a:lnTo>
                    <a:pt x="70406" y="379683"/>
                  </a:lnTo>
                  <a:lnTo>
                    <a:pt x="94233" y="340380"/>
                  </a:lnTo>
                  <a:lnTo>
                    <a:pt x="120993" y="302322"/>
                  </a:lnTo>
                  <a:lnTo>
                    <a:pt x="150490" y="265689"/>
                  </a:lnTo>
                  <a:lnTo>
                    <a:pt x="182530" y="230657"/>
                  </a:lnTo>
                  <a:lnTo>
                    <a:pt x="216916" y="197405"/>
                  </a:lnTo>
                  <a:lnTo>
                    <a:pt x="253452" y="166111"/>
                  </a:lnTo>
                  <a:lnTo>
                    <a:pt x="291943" y="136952"/>
                  </a:lnTo>
                  <a:lnTo>
                    <a:pt x="332194" y="110108"/>
                  </a:lnTo>
                  <a:lnTo>
                    <a:pt x="374008" y="85755"/>
                  </a:lnTo>
                  <a:lnTo>
                    <a:pt x="417190" y="64071"/>
                  </a:lnTo>
                  <a:lnTo>
                    <a:pt x="461545" y="45235"/>
                  </a:lnTo>
                  <a:lnTo>
                    <a:pt x="506876" y="29425"/>
                  </a:lnTo>
                  <a:lnTo>
                    <a:pt x="552988" y="16818"/>
                  </a:lnTo>
                  <a:lnTo>
                    <a:pt x="599686" y="7593"/>
                  </a:lnTo>
                  <a:lnTo>
                    <a:pt x="646773" y="1928"/>
                  </a:lnTo>
                  <a:lnTo>
                    <a:pt x="694054" y="0"/>
                  </a:lnTo>
                  <a:lnTo>
                    <a:pt x="741352" y="1841"/>
                  </a:lnTo>
                  <a:lnTo>
                    <a:pt x="788455" y="7251"/>
                  </a:lnTo>
                  <a:lnTo>
                    <a:pt x="835166" y="16061"/>
                  </a:lnTo>
                  <a:lnTo>
                    <a:pt x="881291" y="28100"/>
                  </a:lnTo>
                  <a:lnTo>
                    <a:pt x="926633" y="43198"/>
                  </a:lnTo>
                  <a:lnTo>
                    <a:pt x="970997" y="61186"/>
                  </a:lnTo>
                  <a:lnTo>
                    <a:pt x="1014188" y="81893"/>
                  </a:lnTo>
                  <a:lnTo>
                    <a:pt x="1056010" y="105149"/>
                  </a:lnTo>
                  <a:lnTo>
                    <a:pt x="1096267" y="130785"/>
                  </a:lnTo>
                  <a:lnTo>
                    <a:pt x="1134764" y="158630"/>
                  </a:lnTo>
                  <a:lnTo>
                    <a:pt x="1171305" y="188515"/>
                  </a:lnTo>
                  <a:lnTo>
                    <a:pt x="1205694" y="220270"/>
                  </a:lnTo>
                  <a:lnTo>
                    <a:pt x="1237737" y="253724"/>
                  </a:lnTo>
                  <a:lnTo>
                    <a:pt x="1267237" y="288707"/>
                  </a:lnTo>
                  <a:lnTo>
                    <a:pt x="1293999" y="325051"/>
                  </a:lnTo>
                  <a:lnTo>
                    <a:pt x="1317827" y="362584"/>
                  </a:lnTo>
                  <a:lnTo>
                    <a:pt x="1338526" y="401137"/>
                  </a:lnTo>
                  <a:lnTo>
                    <a:pt x="1355900" y="440540"/>
                  </a:lnTo>
                  <a:lnTo>
                    <a:pt x="1369754" y="480622"/>
                  </a:lnTo>
                  <a:lnTo>
                    <a:pt x="1379892" y="521215"/>
                  </a:lnTo>
                  <a:lnTo>
                    <a:pt x="1386118" y="562147"/>
                  </a:lnTo>
                  <a:lnTo>
                    <a:pt x="1388237" y="60325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379598" y="2223897"/>
              <a:ext cx="1461770" cy="639445"/>
            </a:xfrm>
            <a:custGeom>
              <a:avLst/>
              <a:gdLst/>
              <a:ahLst/>
              <a:cxnLst/>
              <a:rect l="l" t="t" r="r" b="b"/>
              <a:pathLst>
                <a:path w="1461770" h="639444">
                  <a:moveTo>
                    <a:pt x="0" y="10794"/>
                  </a:moveTo>
                  <a:lnTo>
                    <a:pt x="2041" y="51734"/>
                  </a:lnTo>
                  <a:lnTo>
                    <a:pt x="8045" y="92520"/>
                  </a:lnTo>
                  <a:lnTo>
                    <a:pt x="17832" y="132995"/>
                  </a:lnTo>
                  <a:lnTo>
                    <a:pt x="31221" y="173006"/>
                  </a:lnTo>
                  <a:lnTo>
                    <a:pt x="48033" y="212397"/>
                  </a:lnTo>
                  <a:lnTo>
                    <a:pt x="68087" y="251014"/>
                  </a:lnTo>
                  <a:lnTo>
                    <a:pt x="91204" y="288701"/>
                  </a:lnTo>
                  <a:lnTo>
                    <a:pt x="117202" y="325304"/>
                  </a:lnTo>
                  <a:lnTo>
                    <a:pt x="145904" y="360669"/>
                  </a:lnTo>
                  <a:lnTo>
                    <a:pt x="177127" y="394639"/>
                  </a:lnTo>
                  <a:lnTo>
                    <a:pt x="210693" y="427061"/>
                  </a:lnTo>
                  <a:lnTo>
                    <a:pt x="246421" y="457778"/>
                  </a:lnTo>
                  <a:lnTo>
                    <a:pt x="284131" y="486638"/>
                  </a:lnTo>
                  <a:lnTo>
                    <a:pt x="323643" y="513484"/>
                  </a:lnTo>
                  <a:lnTo>
                    <a:pt x="364776" y="538161"/>
                  </a:lnTo>
                  <a:lnTo>
                    <a:pt x="407352" y="560516"/>
                  </a:lnTo>
                  <a:lnTo>
                    <a:pt x="451190" y="580392"/>
                  </a:lnTo>
                  <a:lnTo>
                    <a:pt x="496109" y="597635"/>
                  </a:lnTo>
                  <a:lnTo>
                    <a:pt x="541930" y="612091"/>
                  </a:lnTo>
                  <a:lnTo>
                    <a:pt x="588473" y="623603"/>
                  </a:lnTo>
                  <a:lnTo>
                    <a:pt x="635557" y="632019"/>
                  </a:lnTo>
                  <a:lnTo>
                    <a:pt x="683003" y="637181"/>
                  </a:lnTo>
                  <a:lnTo>
                    <a:pt x="730631" y="638936"/>
                  </a:lnTo>
                  <a:lnTo>
                    <a:pt x="778243" y="637151"/>
                  </a:lnTo>
                  <a:lnTo>
                    <a:pt x="825676" y="631898"/>
                  </a:lnTo>
                  <a:lnTo>
                    <a:pt x="872751" y="623337"/>
                  </a:lnTo>
                  <a:lnTo>
                    <a:pt x="919286" y="611624"/>
                  </a:lnTo>
                  <a:lnTo>
                    <a:pt x="965101" y="596918"/>
                  </a:lnTo>
                  <a:lnTo>
                    <a:pt x="1010017" y="579376"/>
                  </a:lnTo>
                  <a:lnTo>
                    <a:pt x="1053853" y="559156"/>
                  </a:lnTo>
                  <a:lnTo>
                    <a:pt x="1096428" y="536414"/>
                  </a:lnTo>
                  <a:lnTo>
                    <a:pt x="1137563" y="511310"/>
                  </a:lnTo>
                  <a:lnTo>
                    <a:pt x="1177077" y="484000"/>
                  </a:lnTo>
                  <a:lnTo>
                    <a:pt x="1214791" y="454642"/>
                  </a:lnTo>
                  <a:lnTo>
                    <a:pt x="1250523" y="423395"/>
                  </a:lnTo>
                  <a:lnTo>
                    <a:pt x="1284093" y="390414"/>
                  </a:lnTo>
                  <a:lnTo>
                    <a:pt x="1315322" y="355859"/>
                  </a:lnTo>
                  <a:lnTo>
                    <a:pt x="1344028" y="319886"/>
                  </a:lnTo>
                  <a:lnTo>
                    <a:pt x="1370033" y="282654"/>
                  </a:lnTo>
                  <a:lnTo>
                    <a:pt x="1393155" y="244320"/>
                  </a:lnTo>
                  <a:lnTo>
                    <a:pt x="1413214" y="205041"/>
                  </a:lnTo>
                  <a:lnTo>
                    <a:pt x="1430031" y="164976"/>
                  </a:lnTo>
                  <a:lnTo>
                    <a:pt x="1443424" y="124281"/>
                  </a:lnTo>
                  <a:lnTo>
                    <a:pt x="1453213" y="83115"/>
                  </a:lnTo>
                  <a:lnTo>
                    <a:pt x="1459219" y="41635"/>
                  </a:lnTo>
                  <a:lnTo>
                    <a:pt x="1461262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18298" y="918083"/>
              <a:ext cx="1388745" cy="659765"/>
            </a:xfrm>
            <a:custGeom>
              <a:avLst/>
              <a:gdLst/>
              <a:ahLst/>
              <a:cxnLst/>
              <a:rect l="l" t="t" r="r" b="b"/>
              <a:pathLst>
                <a:path w="1388745" h="659765">
                  <a:moveTo>
                    <a:pt x="0" y="659511"/>
                  </a:moveTo>
                  <a:lnTo>
                    <a:pt x="1939" y="616534"/>
                  </a:lnTo>
                  <a:lnTo>
                    <a:pt x="7644" y="573718"/>
                  </a:lnTo>
                  <a:lnTo>
                    <a:pt x="16943" y="531226"/>
                  </a:lnTo>
                  <a:lnTo>
                    <a:pt x="29665" y="489221"/>
                  </a:lnTo>
                  <a:lnTo>
                    <a:pt x="45638" y="447866"/>
                  </a:lnTo>
                  <a:lnTo>
                    <a:pt x="64692" y="407322"/>
                  </a:lnTo>
                  <a:lnTo>
                    <a:pt x="86655" y="367754"/>
                  </a:lnTo>
                  <a:lnTo>
                    <a:pt x="111357" y="329322"/>
                  </a:lnTo>
                  <a:lnTo>
                    <a:pt x="138626" y="292192"/>
                  </a:lnTo>
                  <a:lnTo>
                    <a:pt x="168291" y="256524"/>
                  </a:lnTo>
                  <a:lnTo>
                    <a:pt x="200180" y="222481"/>
                  </a:lnTo>
                  <a:lnTo>
                    <a:pt x="234124" y="190227"/>
                  </a:lnTo>
                  <a:lnTo>
                    <a:pt x="269949" y="159924"/>
                  </a:lnTo>
                  <a:lnTo>
                    <a:pt x="307487" y="131735"/>
                  </a:lnTo>
                  <a:lnTo>
                    <a:pt x="346564" y="105822"/>
                  </a:lnTo>
                  <a:lnTo>
                    <a:pt x="387010" y="82349"/>
                  </a:lnTo>
                  <a:lnTo>
                    <a:pt x="428655" y="61477"/>
                  </a:lnTo>
                  <a:lnTo>
                    <a:pt x="471326" y="43370"/>
                  </a:lnTo>
                  <a:lnTo>
                    <a:pt x="514853" y="28191"/>
                  </a:lnTo>
                  <a:lnTo>
                    <a:pt x="559064" y="16101"/>
                  </a:lnTo>
                  <a:lnTo>
                    <a:pt x="603788" y="7264"/>
                  </a:lnTo>
                  <a:lnTo>
                    <a:pt x="648855" y="1843"/>
                  </a:lnTo>
                  <a:lnTo>
                    <a:pt x="694093" y="0"/>
                  </a:lnTo>
                  <a:lnTo>
                    <a:pt x="741391" y="1926"/>
                  </a:lnTo>
                  <a:lnTo>
                    <a:pt x="788493" y="7587"/>
                  </a:lnTo>
                  <a:lnTo>
                    <a:pt x="835204" y="16804"/>
                  </a:lnTo>
                  <a:lnTo>
                    <a:pt x="881329" y="29401"/>
                  </a:lnTo>
                  <a:lnTo>
                    <a:pt x="926671" y="45197"/>
                  </a:lnTo>
                  <a:lnTo>
                    <a:pt x="971035" y="64017"/>
                  </a:lnTo>
                  <a:lnTo>
                    <a:pt x="1014226" y="85681"/>
                  </a:lnTo>
                  <a:lnTo>
                    <a:pt x="1056048" y="110013"/>
                  </a:lnTo>
                  <a:lnTo>
                    <a:pt x="1096305" y="136834"/>
                  </a:lnTo>
                  <a:lnTo>
                    <a:pt x="1134802" y="165965"/>
                  </a:lnTo>
                  <a:lnTo>
                    <a:pt x="1171343" y="197230"/>
                  </a:lnTo>
                  <a:lnTo>
                    <a:pt x="1205732" y="230451"/>
                  </a:lnTo>
                  <a:lnTo>
                    <a:pt x="1237775" y="265449"/>
                  </a:lnTo>
                  <a:lnTo>
                    <a:pt x="1267275" y="302046"/>
                  </a:lnTo>
                  <a:lnTo>
                    <a:pt x="1294037" y="340066"/>
                  </a:lnTo>
                  <a:lnTo>
                    <a:pt x="1317865" y="379329"/>
                  </a:lnTo>
                  <a:lnTo>
                    <a:pt x="1338564" y="419657"/>
                  </a:lnTo>
                  <a:lnTo>
                    <a:pt x="1355939" y="460874"/>
                  </a:lnTo>
                  <a:lnTo>
                    <a:pt x="1369792" y="502801"/>
                  </a:lnTo>
                  <a:lnTo>
                    <a:pt x="1379930" y="545260"/>
                  </a:lnTo>
                  <a:lnTo>
                    <a:pt x="1386156" y="588073"/>
                  </a:lnTo>
                  <a:lnTo>
                    <a:pt x="1388275" y="631063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302122" y="2189988"/>
              <a:ext cx="1461770" cy="629285"/>
            </a:xfrm>
            <a:custGeom>
              <a:avLst/>
              <a:gdLst/>
              <a:ahLst/>
              <a:cxnLst/>
              <a:rect l="l" t="t" r="r" b="b"/>
              <a:pathLst>
                <a:path w="1461770" h="629285">
                  <a:moveTo>
                    <a:pt x="0" y="10794"/>
                  </a:moveTo>
                  <a:lnTo>
                    <a:pt x="2041" y="51088"/>
                  </a:lnTo>
                  <a:lnTo>
                    <a:pt x="8045" y="91228"/>
                  </a:lnTo>
                  <a:lnTo>
                    <a:pt x="17832" y="131062"/>
                  </a:lnTo>
                  <a:lnTo>
                    <a:pt x="31221" y="170437"/>
                  </a:lnTo>
                  <a:lnTo>
                    <a:pt x="48033" y="209202"/>
                  </a:lnTo>
                  <a:lnTo>
                    <a:pt x="68087" y="247204"/>
                  </a:lnTo>
                  <a:lnTo>
                    <a:pt x="91204" y="284290"/>
                  </a:lnTo>
                  <a:lnTo>
                    <a:pt x="117202" y="320309"/>
                  </a:lnTo>
                  <a:lnTo>
                    <a:pt x="145904" y="355108"/>
                  </a:lnTo>
                  <a:lnTo>
                    <a:pt x="177127" y="388534"/>
                  </a:lnTo>
                  <a:lnTo>
                    <a:pt x="210693" y="420437"/>
                  </a:lnTo>
                  <a:lnTo>
                    <a:pt x="246421" y="450662"/>
                  </a:lnTo>
                  <a:lnTo>
                    <a:pt x="284131" y="479058"/>
                  </a:lnTo>
                  <a:lnTo>
                    <a:pt x="323643" y="505472"/>
                  </a:lnTo>
                  <a:lnTo>
                    <a:pt x="364776" y="529753"/>
                  </a:lnTo>
                  <a:lnTo>
                    <a:pt x="407352" y="551747"/>
                  </a:lnTo>
                  <a:lnTo>
                    <a:pt x="451190" y="571304"/>
                  </a:lnTo>
                  <a:lnTo>
                    <a:pt x="496109" y="588269"/>
                  </a:lnTo>
                  <a:lnTo>
                    <a:pt x="541930" y="602491"/>
                  </a:lnTo>
                  <a:lnTo>
                    <a:pt x="588473" y="613818"/>
                  </a:lnTo>
                  <a:lnTo>
                    <a:pt x="635557" y="622097"/>
                  </a:lnTo>
                  <a:lnTo>
                    <a:pt x="683003" y="627177"/>
                  </a:lnTo>
                  <a:lnTo>
                    <a:pt x="730630" y="628904"/>
                  </a:lnTo>
                  <a:lnTo>
                    <a:pt x="778243" y="627146"/>
                  </a:lnTo>
                  <a:lnTo>
                    <a:pt x="825676" y="621977"/>
                  </a:lnTo>
                  <a:lnTo>
                    <a:pt x="872751" y="613552"/>
                  </a:lnTo>
                  <a:lnTo>
                    <a:pt x="919286" y="602025"/>
                  </a:lnTo>
                  <a:lnTo>
                    <a:pt x="965101" y="587552"/>
                  </a:lnTo>
                  <a:lnTo>
                    <a:pt x="1010017" y="570288"/>
                  </a:lnTo>
                  <a:lnTo>
                    <a:pt x="1053853" y="550387"/>
                  </a:lnTo>
                  <a:lnTo>
                    <a:pt x="1096428" y="528006"/>
                  </a:lnTo>
                  <a:lnTo>
                    <a:pt x="1137563" y="503298"/>
                  </a:lnTo>
                  <a:lnTo>
                    <a:pt x="1177077" y="476420"/>
                  </a:lnTo>
                  <a:lnTo>
                    <a:pt x="1214791" y="447526"/>
                  </a:lnTo>
                  <a:lnTo>
                    <a:pt x="1250523" y="416771"/>
                  </a:lnTo>
                  <a:lnTo>
                    <a:pt x="1284093" y="384310"/>
                  </a:lnTo>
                  <a:lnTo>
                    <a:pt x="1315322" y="350298"/>
                  </a:lnTo>
                  <a:lnTo>
                    <a:pt x="1344028" y="314891"/>
                  </a:lnTo>
                  <a:lnTo>
                    <a:pt x="1370033" y="278243"/>
                  </a:lnTo>
                  <a:lnTo>
                    <a:pt x="1393155" y="240510"/>
                  </a:lnTo>
                  <a:lnTo>
                    <a:pt x="1413214" y="201846"/>
                  </a:lnTo>
                  <a:lnTo>
                    <a:pt x="1430031" y="162407"/>
                  </a:lnTo>
                  <a:lnTo>
                    <a:pt x="1443424" y="122348"/>
                  </a:lnTo>
                  <a:lnTo>
                    <a:pt x="1453213" y="81824"/>
                  </a:lnTo>
                  <a:lnTo>
                    <a:pt x="1459219" y="40989"/>
                  </a:lnTo>
                  <a:lnTo>
                    <a:pt x="1461261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794880" y="895985"/>
              <a:ext cx="1388745" cy="629920"/>
            </a:xfrm>
            <a:custGeom>
              <a:avLst/>
              <a:gdLst/>
              <a:ahLst/>
              <a:cxnLst/>
              <a:rect l="l" t="t" r="r" b="b"/>
              <a:pathLst>
                <a:path w="1388745" h="629919">
                  <a:moveTo>
                    <a:pt x="0" y="629412"/>
                  </a:moveTo>
                  <a:lnTo>
                    <a:pt x="2118" y="586527"/>
                  </a:lnTo>
                  <a:lnTo>
                    <a:pt x="8341" y="543819"/>
                  </a:lnTo>
                  <a:lnTo>
                    <a:pt x="18475" y="501466"/>
                  </a:lnTo>
                  <a:lnTo>
                    <a:pt x="32324" y="459645"/>
                  </a:lnTo>
                  <a:lnTo>
                    <a:pt x="49693" y="418534"/>
                  </a:lnTo>
                  <a:lnTo>
                    <a:pt x="70385" y="378309"/>
                  </a:lnTo>
                  <a:lnTo>
                    <a:pt x="94207" y="339148"/>
                  </a:lnTo>
                  <a:lnTo>
                    <a:pt x="120961" y="301228"/>
                  </a:lnTo>
                  <a:lnTo>
                    <a:pt x="150453" y="264727"/>
                  </a:lnTo>
                  <a:lnTo>
                    <a:pt x="182487" y="229822"/>
                  </a:lnTo>
                  <a:lnTo>
                    <a:pt x="216868" y="196691"/>
                  </a:lnTo>
                  <a:lnTo>
                    <a:pt x="253400" y="165510"/>
                  </a:lnTo>
                  <a:lnTo>
                    <a:pt x="291889" y="136457"/>
                  </a:lnTo>
                  <a:lnTo>
                    <a:pt x="332138" y="109709"/>
                  </a:lnTo>
                  <a:lnTo>
                    <a:pt x="373951" y="85444"/>
                  </a:lnTo>
                  <a:lnTo>
                    <a:pt x="417135" y="63839"/>
                  </a:lnTo>
                  <a:lnTo>
                    <a:pt x="461493" y="45071"/>
                  </a:lnTo>
                  <a:lnTo>
                    <a:pt x="506829" y="29318"/>
                  </a:lnTo>
                  <a:lnTo>
                    <a:pt x="552949" y="16757"/>
                  </a:lnTo>
                  <a:lnTo>
                    <a:pt x="599657" y="7566"/>
                  </a:lnTo>
                  <a:lnTo>
                    <a:pt x="646757" y="1921"/>
                  </a:lnTo>
                  <a:lnTo>
                    <a:pt x="694054" y="0"/>
                  </a:lnTo>
                  <a:lnTo>
                    <a:pt x="741352" y="1834"/>
                  </a:lnTo>
                  <a:lnTo>
                    <a:pt x="788455" y="7224"/>
                  </a:lnTo>
                  <a:lnTo>
                    <a:pt x="835166" y="16000"/>
                  </a:lnTo>
                  <a:lnTo>
                    <a:pt x="881291" y="27993"/>
                  </a:lnTo>
                  <a:lnTo>
                    <a:pt x="926633" y="43034"/>
                  </a:lnTo>
                  <a:lnTo>
                    <a:pt x="970997" y="60954"/>
                  </a:lnTo>
                  <a:lnTo>
                    <a:pt x="1014188" y="81582"/>
                  </a:lnTo>
                  <a:lnTo>
                    <a:pt x="1056010" y="104751"/>
                  </a:lnTo>
                  <a:lnTo>
                    <a:pt x="1096267" y="130289"/>
                  </a:lnTo>
                  <a:lnTo>
                    <a:pt x="1134764" y="158029"/>
                  </a:lnTo>
                  <a:lnTo>
                    <a:pt x="1171305" y="187801"/>
                  </a:lnTo>
                  <a:lnTo>
                    <a:pt x="1205694" y="219435"/>
                  </a:lnTo>
                  <a:lnTo>
                    <a:pt x="1237737" y="252762"/>
                  </a:lnTo>
                  <a:lnTo>
                    <a:pt x="1267237" y="287613"/>
                  </a:lnTo>
                  <a:lnTo>
                    <a:pt x="1293999" y="323819"/>
                  </a:lnTo>
                  <a:lnTo>
                    <a:pt x="1317827" y="361210"/>
                  </a:lnTo>
                  <a:lnTo>
                    <a:pt x="1338526" y="399617"/>
                  </a:lnTo>
                  <a:lnTo>
                    <a:pt x="1355900" y="438870"/>
                  </a:lnTo>
                  <a:lnTo>
                    <a:pt x="1369754" y="478801"/>
                  </a:lnTo>
                  <a:lnTo>
                    <a:pt x="1379892" y="519240"/>
                  </a:lnTo>
                  <a:lnTo>
                    <a:pt x="1386118" y="560017"/>
                  </a:lnTo>
                  <a:lnTo>
                    <a:pt x="1388237" y="600963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601167" y="2757173"/>
            <a:ext cx="635000" cy="52006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algn="ctr" marL="59055">
              <a:lnSpc>
                <a:spcPct val="100000"/>
              </a:lnSpc>
              <a:spcBef>
                <a:spcPts val="790"/>
              </a:spcBef>
            </a:pPr>
            <a:r>
              <a:rPr dirty="0" sz="1400" spc="-10">
                <a:solidFill>
                  <a:srgbClr val="001242"/>
                </a:solidFill>
                <a:latin typeface="Calibri"/>
                <a:cs typeface="Calibri"/>
              </a:rPr>
              <a:t>Orbital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40"/>
              </a:spcBef>
            </a:pPr>
            <a:r>
              <a:rPr dirty="0" sz="900">
                <a:solidFill>
                  <a:srgbClr val="3A7CEC"/>
                </a:solidFill>
                <a:latin typeface="Calibri"/>
                <a:cs typeface="Calibri"/>
              </a:rPr>
              <a:t>Verify</a:t>
            </a:r>
            <a:r>
              <a:rPr dirty="0" sz="9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3A7CEC"/>
                </a:solidFill>
                <a:latin typeface="Calibri"/>
                <a:cs typeface="Calibri"/>
              </a:rPr>
              <a:t>Supply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889505" y="2853834"/>
            <a:ext cx="918210" cy="42354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ctr" marL="36195">
              <a:lnSpc>
                <a:spcPct val="100000"/>
              </a:lnSpc>
              <a:spcBef>
                <a:spcPts val="325"/>
              </a:spcBef>
            </a:pPr>
            <a:r>
              <a:rPr dirty="0" sz="1400" spc="-10">
                <a:solidFill>
                  <a:srgbClr val="001242"/>
                </a:solidFill>
                <a:latin typeface="Calibri"/>
                <a:cs typeface="Calibri"/>
              </a:rPr>
              <a:t>Polymer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 sz="900">
                <a:solidFill>
                  <a:srgbClr val="3A7CEC"/>
                </a:solidFill>
                <a:latin typeface="Calibri"/>
                <a:cs typeface="Calibri"/>
              </a:rPr>
              <a:t>Aggregate</a:t>
            </a:r>
            <a:r>
              <a:rPr dirty="0" sz="900" spc="-5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3A7CEC"/>
                </a:solidFill>
                <a:latin typeface="Calibri"/>
                <a:cs typeface="Calibri"/>
              </a:rPr>
              <a:t>Demand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508628" y="2836210"/>
            <a:ext cx="929640" cy="44069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400" spc="-10">
                <a:solidFill>
                  <a:srgbClr val="001242"/>
                </a:solidFill>
                <a:latin typeface="Calibri"/>
                <a:cs typeface="Calibri"/>
              </a:rPr>
              <a:t>Marketplace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200"/>
              </a:spcBef>
            </a:pPr>
            <a:r>
              <a:rPr dirty="0" sz="900">
                <a:solidFill>
                  <a:srgbClr val="3A7CEC"/>
                </a:solidFill>
                <a:latin typeface="Calibri"/>
                <a:cs typeface="Calibri"/>
              </a:rPr>
              <a:t>Match</a:t>
            </a:r>
            <a:r>
              <a:rPr dirty="0" sz="900" spc="-3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3A7CEC"/>
                </a:solidFill>
                <a:latin typeface="Calibri"/>
                <a:cs typeface="Calibri"/>
              </a:rPr>
              <a:t>Trade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953761" y="2853834"/>
            <a:ext cx="698500" cy="42354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205740">
              <a:lnSpc>
                <a:spcPct val="100000"/>
              </a:lnSpc>
              <a:spcBef>
                <a:spcPts val="325"/>
              </a:spcBef>
            </a:pPr>
            <a:r>
              <a:rPr dirty="0" sz="1400" spc="-10">
                <a:solidFill>
                  <a:srgbClr val="001242"/>
                </a:solidFill>
                <a:latin typeface="Calibri"/>
                <a:cs typeface="Calibri"/>
              </a:rPr>
              <a:t>Oxide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900">
                <a:solidFill>
                  <a:srgbClr val="3A7CEC"/>
                </a:solidFill>
                <a:latin typeface="Calibri"/>
                <a:cs typeface="Calibri"/>
              </a:rPr>
              <a:t>Deploy</a:t>
            </a:r>
            <a:r>
              <a:rPr dirty="0" sz="9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3A7CEC"/>
                </a:solidFill>
                <a:latin typeface="Calibri"/>
                <a:cs typeface="Calibri"/>
              </a:rPr>
              <a:t>Capital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456426" y="2836210"/>
            <a:ext cx="617220" cy="44069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algn="ctr" marL="56515">
              <a:lnSpc>
                <a:spcPct val="100000"/>
              </a:lnSpc>
              <a:spcBef>
                <a:spcPts val="409"/>
              </a:spcBef>
            </a:pPr>
            <a:r>
              <a:rPr dirty="0" sz="1400" spc="-20" b="1">
                <a:solidFill>
                  <a:srgbClr val="001242"/>
                </a:solidFill>
                <a:latin typeface="Calibri"/>
                <a:cs typeface="Calibri"/>
              </a:rPr>
              <a:t>Flux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900">
                <a:solidFill>
                  <a:srgbClr val="3A7CEC"/>
                </a:solidFill>
                <a:latin typeface="Calibri"/>
                <a:cs typeface="Calibri"/>
              </a:rPr>
              <a:t>Move</a:t>
            </a:r>
            <a:r>
              <a:rPr dirty="0" sz="9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3A7CEC"/>
                </a:solidFill>
                <a:latin typeface="Calibri"/>
                <a:cs typeface="Calibri"/>
              </a:rPr>
              <a:t>Goods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815198" y="2836210"/>
            <a:ext cx="777875" cy="44069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algn="ctr" marL="58419">
              <a:lnSpc>
                <a:spcPct val="100000"/>
              </a:lnSpc>
              <a:spcBef>
                <a:spcPts val="409"/>
              </a:spcBef>
            </a:pPr>
            <a:r>
              <a:rPr dirty="0" sz="1400" spc="-10" b="1">
                <a:solidFill>
                  <a:srgbClr val="001242"/>
                </a:solidFill>
                <a:latin typeface="Calibri"/>
                <a:cs typeface="Calibri"/>
              </a:rPr>
              <a:t>Osmosis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dirty="0" sz="900">
                <a:solidFill>
                  <a:srgbClr val="3A7CEC"/>
                </a:solidFill>
                <a:latin typeface="Calibri"/>
                <a:cs typeface="Calibri"/>
              </a:rPr>
              <a:t>Settle</a:t>
            </a:r>
            <a:r>
              <a:rPr dirty="0" sz="9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3A7CEC"/>
                </a:solidFill>
                <a:latin typeface="Calibri"/>
                <a:cs typeface="Calibri"/>
              </a:rPr>
              <a:t>Payments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3675253" y="1707768"/>
            <a:ext cx="3264535" cy="347980"/>
          </a:xfrm>
          <a:custGeom>
            <a:avLst/>
            <a:gdLst/>
            <a:ahLst/>
            <a:cxnLst/>
            <a:rect l="l" t="t" r="r" b="b"/>
            <a:pathLst>
              <a:path w="3264534" h="347980">
                <a:moveTo>
                  <a:pt x="195453" y="94615"/>
                </a:moveTo>
                <a:lnTo>
                  <a:pt x="191262" y="92583"/>
                </a:lnTo>
                <a:lnTo>
                  <a:pt x="185166" y="84328"/>
                </a:lnTo>
                <a:lnTo>
                  <a:pt x="180975" y="80264"/>
                </a:lnTo>
                <a:lnTo>
                  <a:pt x="172720" y="78232"/>
                </a:lnTo>
                <a:lnTo>
                  <a:pt x="172720" y="61722"/>
                </a:lnTo>
                <a:lnTo>
                  <a:pt x="168656" y="57658"/>
                </a:lnTo>
                <a:lnTo>
                  <a:pt x="158369" y="57658"/>
                </a:lnTo>
                <a:lnTo>
                  <a:pt x="154305" y="61722"/>
                </a:lnTo>
                <a:lnTo>
                  <a:pt x="154305" y="78232"/>
                </a:lnTo>
                <a:lnTo>
                  <a:pt x="146202" y="82702"/>
                </a:lnTo>
                <a:lnTo>
                  <a:pt x="140411" y="89496"/>
                </a:lnTo>
                <a:lnTo>
                  <a:pt x="136918" y="97828"/>
                </a:lnTo>
                <a:lnTo>
                  <a:pt x="135763" y="106934"/>
                </a:lnTo>
                <a:lnTo>
                  <a:pt x="136702" y="117373"/>
                </a:lnTo>
                <a:lnTo>
                  <a:pt x="136791" y="118414"/>
                </a:lnTo>
                <a:lnTo>
                  <a:pt x="142455" y="127546"/>
                </a:lnTo>
                <a:lnTo>
                  <a:pt x="151968" y="133591"/>
                </a:lnTo>
                <a:lnTo>
                  <a:pt x="164592" y="135775"/>
                </a:lnTo>
                <a:lnTo>
                  <a:pt x="168656" y="135775"/>
                </a:lnTo>
                <a:lnTo>
                  <a:pt x="172720" y="139839"/>
                </a:lnTo>
                <a:lnTo>
                  <a:pt x="172720" y="150126"/>
                </a:lnTo>
                <a:lnTo>
                  <a:pt x="170688" y="154305"/>
                </a:lnTo>
                <a:lnTo>
                  <a:pt x="166624" y="154305"/>
                </a:lnTo>
                <a:lnTo>
                  <a:pt x="164592" y="156337"/>
                </a:lnTo>
                <a:lnTo>
                  <a:pt x="160401" y="156337"/>
                </a:lnTo>
                <a:lnTo>
                  <a:pt x="156337" y="154305"/>
                </a:lnTo>
                <a:lnTo>
                  <a:pt x="154305" y="150126"/>
                </a:lnTo>
                <a:lnTo>
                  <a:pt x="152273" y="148082"/>
                </a:lnTo>
                <a:lnTo>
                  <a:pt x="141986" y="148082"/>
                </a:lnTo>
                <a:lnTo>
                  <a:pt x="139827" y="150126"/>
                </a:lnTo>
                <a:lnTo>
                  <a:pt x="137795" y="154305"/>
                </a:lnTo>
                <a:lnTo>
                  <a:pt x="137833" y="160451"/>
                </a:lnTo>
                <a:lnTo>
                  <a:pt x="146050" y="168656"/>
                </a:lnTo>
                <a:lnTo>
                  <a:pt x="150114" y="170700"/>
                </a:lnTo>
                <a:lnTo>
                  <a:pt x="154305" y="172720"/>
                </a:lnTo>
                <a:lnTo>
                  <a:pt x="154305" y="189230"/>
                </a:lnTo>
                <a:lnTo>
                  <a:pt x="158369" y="193294"/>
                </a:lnTo>
                <a:lnTo>
                  <a:pt x="170688" y="193294"/>
                </a:lnTo>
                <a:lnTo>
                  <a:pt x="174879" y="189230"/>
                </a:lnTo>
                <a:lnTo>
                  <a:pt x="174879" y="172720"/>
                </a:lnTo>
                <a:lnTo>
                  <a:pt x="176911" y="172720"/>
                </a:lnTo>
                <a:lnTo>
                  <a:pt x="176911" y="170700"/>
                </a:lnTo>
                <a:lnTo>
                  <a:pt x="183807" y="166547"/>
                </a:lnTo>
                <a:lnTo>
                  <a:pt x="188950" y="160451"/>
                </a:lnTo>
                <a:lnTo>
                  <a:pt x="190690" y="156337"/>
                </a:lnTo>
                <a:lnTo>
                  <a:pt x="192176" y="152819"/>
                </a:lnTo>
                <a:lnTo>
                  <a:pt x="193205" y="144678"/>
                </a:lnTo>
                <a:lnTo>
                  <a:pt x="193294" y="144018"/>
                </a:lnTo>
                <a:lnTo>
                  <a:pt x="191109" y="132549"/>
                </a:lnTo>
                <a:lnTo>
                  <a:pt x="185077" y="123418"/>
                </a:lnTo>
                <a:lnTo>
                  <a:pt x="175983" y="117373"/>
                </a:lnTo>
                <a:lnTo>
                  <a:pt x="164592" y="115201"/>
                </a:lnTo>
                <a:lnTo>
                  <a:pt x="158369" y="115201"/>
                </a:lnTo>
                <a:lnTo>
                  <a:pt x="154305" y="111137"/>
                </a:lnTo>
                <a:lnTo>
                  <a:pt x="154305" y="100838"/>
                </a:lnTo>
                <a:lnTo>
                  <a:pt x="158369" y="98679"/>
                </a:lnTo>
                <a:lnTo>
                  <a:pt x="162560" y="96647"/>
                </a:lnTo>
                <a:lnTo>
                  <a:pt x="168656" y="96647"/>
                </a:lnTo>
                <a:lnTo>
                  <a:pt x="172720" y="98679"/>
                </a:lnTo>
                <a:lnTo>
                  <a:pt x="176911" y="104902"/>
                </a:lnTo>
                <a:lnTo>
                  <a:pt x="178943" y="106934"/>
                </a:lnTo>
                <a:lnTo>
                  <a:pt x="189230" y="106934"/>
                </a:lnTo>
                <a:lnTo>
                  <a:pt x="189230" y="104902"/>
                </a:lnTo>
                <a:lnTo>
                  <a:pt x="195453" y="100838"/>
                </a:lnTo>
                <a:lnTo>
                  <a:pt x="195453" y="96647"/>
                </a:lnTo>
                <a:lnTo>
                  <a:pt x="195453" y="94615"/>
                </a:lnTo>
                <a:close/>
              </a:path>
              <a:path w="3264534" h="347980">
                <a:moveTo>
                  <a:pt x="328510" y="219062"/>
                </a:moveTo>
                <a:lnTo>
                  <a:pt x="327152" y="213868"/>
                </a:lnTo>
                <a:lnTo>
                  <a:pt x="325755" y="208521"/>
                </a:lnTo>
                <a:lnTo>
                  <a:pt x="318770" y="199517"/>
                </a:lnTo>
                <a:lnTo>
                  <a:pt x="312547" y="195326"/>
                </a:lnTo>
                <a:lnTo>
                  <a:pt x="310515" y="194652"/>
                </a:lnTo>
                <a:lnTo>
                  <a:pt x="310515" y="224155"/>
                </a:lnTo>
                <a:lnTo>
                  <a:pt x="306451" y="228346"/>
                </a:lnTo>
                <a:lnTo>
                  <a:pt x="261239" y="291973"/>
                </a:lnTo>
                <a:lnTo>
                  <a:pt x="222123" y="310515"/>
                </a:lnTo>
                <a:lnTo>
                  <a:pt x="76200" y="310515"/>
                </a:lnTo>
                <a:lnTo>
                  <a:pt x="76200" y="228346"/>
                </a:lnTo>
                <a:lnTo>
                  <a:pt x="84328" y="222123"/>
                </a:lnTo>
                <a:lnTo>
                  <a:pt x="91186" y="216725"/>
                </a:lnTo>
                <a:lnTo>
                  <a:pt x="98996" y="212877"/>
                </a:lnTo>
                <a:lnTo>
                  <a:pt x="102666" y="211836"/>
                </a:lnTo>
                <a:lnTo>
                  <a:pt x="107188" y="210578"/>
                </a:lnTo>
                <a:lnTo>
                  <a:pt x="115189" y="209804"/>
                </a:lnTo>
                <a:lnTo>
                  <a:pt x="124040" y="210578"/>
                </a:lnTo>
                <a:lnTo>
                  <a:pt x="132130" y="212877"/>
                </a:lnTo>
                <a:lnTo>
                  <a:pt x="139471" y="216725"/>
                </a:lnTo>
                <a:lnTo>
                  <a:pt x="146050" y="222123"/>
                </a:lnTo>
                <a:lnTo>
                  <a:pt x="150114" y="224155"/>
                </a:lnTo>
                <a:lnTo>
                  <a:pt x="158369" y="232410"/>
                </a:lnTo>
                <a:lnTo>
                  <a:pt x="228346" y="232410"/>
                </a:lnTo>
                <a:lnTo>
                  <a:pt x="232410" y="236474"/>
                </a:lnTo>
                <a:lnTo>
                  <a:pt x="232410" y="246761"/>
                </a:lnTo>
                <a:lnTo>
                  <a:pt x="228346" y="250952"/>
                </a:lnTo>
                <a:lnTo>
                  <a:pt x="146050" y="250952"/>
                </a:lnTo>
                <a:lnTo>
                  <a:pt x="141986" y="257048"/>
                </a:lnTo>
                <a:lnTo>
                  <a:pt x="141986" y="267335"/>
                </a:lnTo>
                <a:lnTo>
                  <a:pt x="146050" y="271526"/>
                </a:lnTo>
                <a:lnTo>
                  <a:pt x="236474" y="271526"/>
                </a:lnTo>
                <a:lnTo>
                  <a:pt x="242697" y="269367"/>
                </a:lnTo>
                <a:lnTo>
                  <a:pt x="248920" y="263271"/>
                </a:lnTo>
                <a:lnTo>
                  <a:pt x="292100" y="215900"/>
                </a:lnTo>
                <a:lnTo>
                  <a:pt x="294132" y="215900"/>
                </a:lnTo>
                <a:lnTo>
                  <a:pt x="296164" y="213868"/>
                </a:lnTo>
                <a:lnTo>
                  <a:pt x="302260" y="213868"/>
                </a:lnTo>
                <a:lnTo>
                  <a:pt x="304419" y="215900"/>
                </a:lnTo>
                <a:lnTo>
                  <a:pt x="308483" y="220091"/>
                </a:lnTo>
                <a:lnTo>
                  <a:pt x="310515" y="224155"/>
                </a:lnTo>
                <a:lnTo>
                  <a:pt x="310515" y="194652"/>
                </a:lnTo>
                <a:lnTo>
                  <a:pt x="306451" y="193294"/>
                </a:lnTo>
                <a:lnTo>
                  <a:pt x="292100" y="193294"/>
                </a:lnTo>
                <a:lnTo>
                  <a:pt x="283845" y="195326"/>
                </a:lnTo>
                <a:lnTo>
                  <a:pt x="277622" y="201549"/>
                </a:lnTo>
                <a:lnTo>
                  <a:pt x="250952" y="232410"/>
                </a:lnTo>
                <a:lnTo>
                  <a:pt x="246722" y="224866"/>
                </a:lnTo>
                <a:lnTo>
                  <a:pt x="240601" y="218274"/>
                </a:lnTo>
                <a:lnTo>
                  <a:pt x="232943" y="213614"/>
                </a:lnTo>
                <a:lnTo>
                  <a:pt x="224155" y="211836"/>
                </a:lnTo>
                <a:lnTo>
                  <a:pt x="230378" y="209804"/>
                </a:lnTo>
                <a:lnTo>
                  <a:pt x="234442" y="205613"/>
                </a:lnTo>
                <a:lnTo>
                  <a:pt x="238633" y="201549"/>
                </a:lnTo>
                <a:lnTo>
                  <a:pt x="252387" y="185077"/>
                </a:lnTo>
                <a:lnTo>
                  <a:pt x="262737" y="166865"/>
                </a:lnTo>
                <a:lnTo>
                  <a:pt x="269252" y="147497"/>
                </a:lnTo>
                <a:lnTo>
                  <a:pt x="271513" y="127546"/>
                </a:lnTo>
                <a:lnTo>
                  <a:pt x="262902" y="85674"/>
                </a:lnTo>
                <a:lnTo>
                  <a:pt x="250939" y="68224"/>
                </a:lnTo>
                <a:lnTo>
                  <a:pt x="250939" y="127546"/>
                </a:lnTo>
                <a:lnTo>
                  <a:pt x="244729" y="159473"/>
                </a:lnTo>
                <a:lnTo>
                  <a:pt x="227520" y="185877"/>
                </a:lnTo>
                <a:lnTo>
                  <a:pt x="201434" y="204165"/>
                </a:lnTo>
                <a:lnTo>
                  <a:pt x="168656" y="211836"/>
                </a:lnTo>
                <a:lnTo>
                  <a:pt x="166624" y="211836"/>
                </a:lnTo>
                <a:lnTo>
                  <a:pt x="164592" y="209804"/>
                </a:lnTo>
                <a:lnTo>
                  <a:pt x="160401" y="205613"/>
                </a:lnTo>
                <a:lnTo>
                  <a:pt x="149263" y="198716"/>
                </a:lnTo>
                <a:lnTo>
                  <a:pt x="137541" y="193573"/>
                </a:lnTo>
                <a:lnTo>
                  <a:pt x="125425" y="190347"/>
                </a:lnTo>
                <a:lnTo>
                  <a:pt x="113157" y="189230"/>
                </a:lnTo>
                <a:lnTo>
                  <a:pt x="104902" y="189230"/>
                </a:lnTo>
                <a:lnTo>
                  <a:pt x="92583" y="176720"/>
                </a:lnTo>
                <a:lnTo>
                  <a:pt x="83591" y="161467"/>
                </a:lnTo>
                <a:lnTo>
                  <a:pt x="78066" y="144678"/>
                </a:lnTo>
                <a:lnTo>
                  <a:pt x="76200" y="127546"/>
                </a:lnTo>
                <a:lnTo>
                  <a:pt x="83019" y="92913"/>
                </a:lnTo>
                <a:lnTo>
                  <a:pt x="101612" y="64833"/>
                </a:lnTo>
                <a:lnTo>
                  <a:pt x="129070" y="45999"/>
                </a:lnTo>
                <a:lnTo>
                  <a:pt x="162560" y="39116"/>
                </a:lnTo>
                <a:lnTo>
                  <a:pt x="197154" y="45999"/>
                </a:lnTo>
                <a:lnTo>
                  <a:pt x="225234" y="64833"/>
                </a:lnTo>
                <a:lnTo>
                  <a:pt x="244068" y="92913"/>
                </a:lnTo>
                <a:lnTo>
                  <a:pt x="250939" y="127546"/>
                </a:lnTo>
                <a:lnTo>
                  <a:pt x="250939" y="68224"/>
                </a:lnTo>
                <a:lnTo>
                  <a:pt x="239623" y="51714"/>
                </a:lnTo>
                <a:lnTo>
                  <a:pt x="220814" y="39116"/>
                </a:lnTo>
                <a:lnTo>
                  <a:pt x="205562" y="28917"/>
                </a:lnTo>
                <a:lnTo>
                  <a:pt x="164592" y="20574"/>
                </a:lnTo>
                <a:lnTo>
                  <a:pt x="123558" y="28917"/>
                </a:lnTo>
                <a:lnTo>
                  <a:pt x="89496" y="51714"/>
                </a:lnTo>
                <a:lnTo>
                  <a:pt x="66255" y="85674"/>
                </a:lnTo>
                <a:lnTo>
                  <a:pt x="57658" y="127546"/>
                </a:lnTo>
                <a:lnTo>
                  <a:pt x="59512" y="145948"/>
                </a:lnTo>
                <a:lnTo>
                  <a:pt x="64846" y="164020"/>
                </a:lnTo>
                <a:lnTo>
                  <a:pt x="73240" y="181343"/>
                </a:lnTo>
                <a:lnTo>
                  <a:pt x="84328" y="197485"/>
                </a:lnTo>
                <a:lnTo>
                  <a:pt x="80264" y="199517"/>
                </a:lnTo>
                <a:lnTo>
                  <a:pt x="76200" y="203581"/>
                </a:lnTo>
                <a:lnTo>
                  <a:pt x="72009" y="205613"/>
                </a:lnTo>
                <a:lnTo>
                  <a:pt x="67030" y="200266"/>
                </a:lnTo>
                <a:lnTo>
                  <a:pt x="61252" y="196405"/>
                </a:lnTo>
                <a:lnTo>
                  <a:pt x="57658" y="195135"/>
                </a:lnTo>
                <a:lnTo>
                  <a:pt x="57658" y="215900"/>
                </a:lnTo>
                <a:lnTo>
                  <a:pt x="57658" y="324866"/>
                </a:lnTo>
                <a:lnTo>
                  <a:pt x="53467" y="329057"/>
                </a:lnTo>
                <a:lnTo>
                  <a:pt x="18542" y="329057"/>
                </a:lnTo>
                <a:lnTo>
                  <a:pt x="18542" y="211836"/>
                </a:lnTo>
                <a:lnTo>
                  <a:pt x="53467" y="211836"/>
                </a:lnTo>
                <a:lnTo>
                  <a:pt x="57658" y="215900"/>
                </a:lnTo>
                <a:lnTo>
                  <a:pt x="57658" y="195135"/>
                </a:lnTo>
                <a:lnTo>
                  <a:pt x="54698" y="194081"/>
                </a:lnTo>
                <a:lnTo>
                  <a:pt x="47371" y="193294"/>
                </a:lnTo>
                <a:lnTo>
                  <a:pt x="4191" y="193294"/>
                </a:lnTo>
                <a:lnTo>
                  <a:pt x="0" y="197485"/>
                </a:lnTo>
                <a:lnTo>
                  <a:pt x="0" y="343408"/>
                </a:lnTo>
                <a:lnTo>
                  <a:pt x="4191" y="347599"/>
                </a:lnTo>
                <a:lnTo>
                  <a:pt x="47371" y="347599"/>
                </a:lnTo>
                <a:lnTo>
                  <a:pt x="57340" y="346443"/>
                </a:lnTo>
                <a:lnTo>
                  <a:pt x="65595" y="342950"/>
                </a:lnTo>
                <a:lnTo>
                  <a:pt x="71945" y="337159"/>
                </a:lnTo>
                <a:lnTo>
                  <a:pt x="76200" y="329057"/>
                </a:lnTo>
                <a:lnTo>
                  <a:pt x="222123" y="329057"/>
                </a:lnTo>
                <a:lnTo>
                  <a:pt x="237731" y="327202"/>
                </a:lnTo>
                <a:lnTo>
                  <a:pt x="252958" y="321856"/>
                </a:lnTo>
                <a:lnTo>
                  <a:pt x="266636" y="313423"/>
                </a:lnTo>
                <a:lnTo>
                  <a:pt x="269494" y="310515"/>
                </a:lnTo>
                <a:lnTo>
                  <a:pt x="277622" y="302260"/>
                </a:lnTo>
                <a:lnTo>
                  <a:pt x="322834" y="238506"/>
                </a:lnTo>
                <a:lnTo>
                  <a:pt x="327406" y="229577"/>
                </a:lnTo>
                <a:lnTo>
                  <a:pt x="328396" y="220091"/>
                </a:lnTo>
                <a:lnTo>
                  <a:pt x="328510" y="219062"/>
                </a:lnTo>
                <a:close/>
              </a:path>
              <a:path w="3264534" h="347980">
                <a:moveTo>
                  <a:pt x="3264408" y="147955"/>
                </a:moveTo>
                <a:lnTo>
                  <a:pt x="3262503" y="141605"/>
                </a:lnTo>
                <a:lnTo>
                  <a:pt x="3258820" y="136144"/>
                </a:lnTo>
                <a:lnTo>
                  <a:pt x="3242437" y="111556"/>
                </a:lnTo>
                <a:lnTo>
                  <a:pt x="3242437" y="152273"/>
                </a:lnTo>
                <a:lnTo>
                  <a:pt x="3242437" y="226822"/>
                </a:lnTo>
                <a:lnTo>
                  <a:pt x="3237484" y="231775"/>
                </a:lnTo>
                <a:lnTo>
                  <a:pt x="3218815" y="231775"/>
                </a:lnTo>
                <a:lnTo>
                  <a:pt x="3213912" y="220726"/>
                </a:lnTo>
                <a:lnTo>
                  <a:pt x="3212947" y="218567"/>
                </a:lnTo>
                <a:lnTo>
                  <a:pt x="3203346" y="208064"/>
                </a:lnTo>
                <a:lnTo>
                  <a:pt x="3198368" y="205308"/>
                </a:lnTo>
                <a:lnTo>
                  <a:pt x="3198368" y="242824"/>
                </a:lnTo>
                <a:lnTo>
                  <a:pt x="3196666" y="251167"/>
                </a:lnTo>
                <a:lnTo>
                  <a:pt x="3196628" y="251358"/>
                </a:lnTo>
                <a:lnTo>
                  <a:pt x="3191891" y="258343"/>
                </a:lnTo>
                <a:lnTo>
                  <a:pt x="3184855" y="263067"/>
                </a:lnTo>
                <a:lnTo>
                  <a:pt x="3176270" y="264795"/>
                </a:lnTo>
                <a:lnTo>
                  <a:pt x="3167672" y="263067"/>
                </a:lnTo>
                <a:lnTo>
                  <a:pt x="3160649" y="258343"/>
                </a:lnTo>
                <a:lnTo>
                  <a:pt x="3157524" y="253746"/>
                </a:lnTo>
                <a:lnTo>
                  <a:pt x="3155899" y="251358"/>
                </a:lnTo>
                <a:lnTo>
                  <a:pt x="3154172" y="242824"/>
                </a:lnTo>
                <a:lnTo>
                  <a:pt x="3155899" y="234238"/>
                </a:lnTo>
                <a:lnTo>
                  <a:pt x="3157563" y="231775"/>
                </a:lnTo>
                <a:lnTo>
                  <a:pt x="3160649" y="227203"/>
                </a:lnTo>
                <a:lnTo>
                  <a:pt x="3167672" y="222465"/>
                </a:lnTo>
                <a:lnTo>
                  <a:pt x="3176270" y="220726"/>
                </a:lnTo>
                <a:lnTo>
                  <a:pt x="3184855" y="222465"/>
                </a:lnTo>
                <a:lnTo>
                  <a:pt x="3191891" y="227203"/>
                </a:lnTo>
                <a:lnTo>
                  <a:pt x="3196628" y="234238"/>
                </a:lnTo>
                <a:lnTo>
                  <a:pt x="3198368" y="242824"/>
                </a:lnTo>
                <a:lnTo>
                  <a:pt x="3198368" y="205308"/>
                </a:lnTo>
                <a:lnTo>
                  <a:pt x="3190837" y="201129"/>
                </a:lnTo>
                <a:lnTo>
                  <a:pt x="3176270" y="198628"/>
                </a:lnTo>
                <a:lnTo>
                  <a:pt x="3161690" y="201129"/>
                </a:lnTo>
                <a:lnTo>
                  <a:pt x="3149181" y="208064"/>
                </a:lnTo>
                <a:lnTo>
                  <a:pt x="3139579" y="218567"/>
                </a:lnTo>
                <a:lnTo>
                  <a:pt x="3133725" y="231775"/>
                </a:lnTo>
                <a:lnTo>
                  <a:pt x="3075559" y="231775"/>
                </a:lnTo>
                <a:lnTo>
                  <a:pt x="3070656" y="220726"/>
                </a:lnTo>
                <a:lnTo>
                  <a:pt x="3069691" y="218567"/>
                </a:lnTo>
                <a:lnTo>
                  <a:pt x="3060090" y="208064"/>
                </a:lnTo>
                <a:lnTo>
                  <a:pt x="3055112" y="205308"/>
                </a:lnTo>
                <a:lnTo>
                  <a:pt x="3055112" y="242824"/>
                </a:lnTo>
                <a:lnTo>
                  <a:pt x="3053410" y="251167"/>
                </a:lnTo>
                <a:lnTo>
                  <a:pt x="3053372" y="251358"/>
                </a:lnTo>
                <a:lnTo>
                  <a:pt x="3048622" y="258343"/>
                </a:lnTo>
                <a:lnTo>
                  <a:pt x="3041599" y="263067"/>
                </a:lnTo>
                <a:lnTo>
                  <a:pt x="3033014" y="264795"/>
                </a:lnTo>
                <a:lnTo>
                  <a:pt x="3024428" y="263067"/>
                </a:lnTo>
                <a:lnTo>
                  <a:pt x="3017456" y="258343"/>
                </a:lnTo>
                <a:lnTo>
                  <a:pt x="3012757" y="251358"/>
                </a:lnTo>
                <a:lnTo>
                  <a:pt x="3011043" y="242824"/>
                </a:lnTo>
                <a:lnTo>
                  <a:pt x="3012757" y="234238"/>
                </a:lnTo>
                <a:lnTo>
                  <a:pt x="3014395" y="231775"/>
                </a:lnTo>
                <a:lnTo>
                  <a:pt x="3017456" y="227203"/>
                </a:lnTo>
                <a:lnTo>
                  <a:pt x="3024428" y="222465"/>
                </a:lnTo>
                <a:lnTo>
                  <a:pt x="3033014" y="220726"/>
                </a:lnTo>
                <a:lnTo>
                  <a:pt x="3041599" y="222465"/>
                </a:lnTo>
                <a:lnTo>
                  <a:pt x="3048635" y="227203"/>
                </a:lnTo>
                <a:lnTo>
                  <a:pt x="3053372" y="234238"/>
                </a:lnTo>
                <a:lnTo>
                  <a:pt x="3055112" y="242824"/>
                </a:lnTo>
                <a:lnTo>
                  <a:pt x="3055112" y="205308"/>
                </a:lnTo>
                <a:lnTo>
                  <a:pt x="3047581" y="201129"/>
                </a:lnTo>
                <a:lnTo>
                  <a:pt x="3033014" y="198628"/>
                </a:lnTo>
                <a:lnTo>
                  <a:pt x="3018434" y="201129"/>
                </a:lnTo>
                <a:lnTo>
                  <a:pt x="3005925" y="208064"/>
                </a:lnTo>
                <a:lnTo>
                  <a:pt x="2996323" y="218567"/>
                </a:lnTo>
                <a:lnTo>
                  <a:pt x="2990469" y="231775"/>
                </a:lnTo>
                <a:lnTo>
                  <a:pt x="2971800" y="231775"/>
                </a:lnTo>
                <a:lnTo>
                  <a:pt x="2966974" y="226822"/>
                </a:lnTo>
                <a:lnTo>
                  <a:pt x="2966974" y="187579"/>
                </a:lnTo>
                <a:lnTo>
                  <a:pt x="3110103" y="187579"/>
                </a:lnTo>
                <a:lnTo>
                  <a:pt x="3122993" y="184975"/>
                </a:lnTo>
                <a:lnTo>
                  <a:pt x="3133534" y="177876"/>
                </a:lnTo>
                <a:lnTo>
                  <a:pt x="3140633" y="167335"/>
                </a:lnTo>
                <a:lnTo>
                  <a:pt x="3141014" y="165481"/>
                </a:lnTo>
                <a:lnTo>
                  <a:pt x="3143250" y="154432"/>
                </a:lnTo>
                <a:lnTo>
                  <a:pt x="3143250" y="77216"/>
                </a:lnTo>
                <a:lnTo>
                  <a:pt x="3191002" y="77216"/>
                </a:lnTo>
                <a:lnTo>
                  <a:pt x="3194431" y="79121"/>
                </a:lnTo>
                <a:lnTo>
                  <a:pt x="3240532" y="148336"/>
                </a:lnTo>
                <a:lnTo>
                  <a:pt x="3241675" y="150241"/>
                </a:lnTo>
                <a:lnTo>
                  <a:pt x="3242437" y="152273"/>
                </a:lnTo>
                <a:lnTo>
                  <a:pt x="3242437" y="111556"/>
                </a:lnTo>
                <a:lnTo>
                  <a:pt x="3219564" y="77216"/>
                </a:lnTo>
                <a:lnTo>
                  <a:pt x="3214751" y="69977"/>
                </a:lnTo>
                <a:lnTo>
                  <a:pt x="3209442" y="63766"/>
                </a:lnTo>
                <a:lnTo>
                  <a:pt x="3202889" y="59143"/>
                </a:lnTo>
                <a:lnTo>
                  <a:pt x="3195409" y="56248"/>
                </a:lnTo>
                <a:lnTo>
                  <a:pt x="3187319" y="55245"/>
                </a:lnTo>
                <a:lnTo>
                  <a:pt x="3143250" y="55245"/>
                </a:lnTo>
                <a:lnTo>
                  <a:pt x="3143250" y="33147"/>
                </a:lnTo>
                <a:lnTo>
                  <a:pt x="3121152" y="2247"/>
                </a:lnTo>
                <a:lnTo>
                  <a:pt x="3121152" y="27051"/>
                </a:lnTo>
                <a:lnTo>
                  <a:pt x="3121152" y="160528"/>
                </a:lnTo>
                <a:lnTo>
                  <a:pt x="3116199" y="165481"/>
                </a:lnTo>
                <a:lnTo>
                  <a:pt x="2938767" y="165481"/>
                </a:lnTo>
                <a:lnTo>
                  <a:pt x="2933827" y="160528"/>
                </a:lnTo>
                <a:lnTo>
                  <a:pt x="2933827" y="27051"/>
                </a:lnTo>
                <a:lnTo>
                  <a:pt x="2938767" y="22098"/>
                </a:lnTo>
                <a:lnTo>
                  <a:pt x="3116199" y="22098"/>
                </a:lnTo>
                <a:lnTo>
                  <a:pt x="3121152" y="27051"/>
                </a:lnTo>
                <a:lnTo>
                  <a:pt x="3121152" y="2247"/>
                </a:lnTo>
                <a:lnTo>
                  <a:pt x="3110103" y="0"/>
                </a:lnTo>
                <a:lnTo>
                  <a:pt x="2944876" y="0"/>
                </a:lnTo>
                <a:lnTo>
                  <a:pt x="2931998" y="2616"/>
                </a:lnTo>
                <a:lnTo>
                  <a:pt x="2921508" y="9715"/>
                </a:lnTo>
                <a:lnTo>
                  <a:pt x="2914434" y="20256"/>
                </a:lnTo>
                <a:lnTo>
                  <a:pt x="2911843" y="33147"/>
                </a:lnTo>
                <a:lnTo>
                  <a:pt x="2911843" y="154432"/>
                </a:lnTo>
                <a:lnTo>
                  <a:pt x="2914434" y="167335"/>
                </a:lnTo>
                <a:lnTo>
                  <a:pt x="2921508" y="177876"/>
                </a:lnTo>
                <a:lnTo>
                  <a:pt x="2931998" y="184975"/>
                </a:lnTo>
                <a:lnTo>
                  <a:pt x="2944876" y="187579"/>
                </a:lnTo>
                <a:lnTo>
                  <a:pt x="2944876" y="220726"/>
                </a:lnTo>
                <a:lnTo>
                  <a:pt x="2947479" y="233603"/>
                </a:lnTo>
                <a:lnTo>
                  <a:pt x="2954566" y="244094"/>
                </a:lnTo>
                <a:lnTo>
                  <a:pt x="2965069" y="251167"/>
                </a:lnTo>
                <a:lnTo>
                  <a:pt x="2977896" y="253746"/>
                </a:lnTo>
                <a:lnTo>
                  <a:pt x="2990469" y="253746"/>
                </a:lnTo>
                <a:lnTo>
                  <a:pt x="2996323" y="266966"/>
                </a:lnTo>
                <a:lnTo>
                  <a:pt x="3005925" y="277469"/>
                </a:lnTo>
                <a:lnTo>
                  <a:pt x="3018434" y="284403"/>
                </a:lnTo>
                <a:lnTo>
                  <a:pt x="3033014" y="286893"/>
                </a:lnTo>
                <a:lnTo>
                  <a:pt x="3047581" y="284403"/>
                </a:lnTo>
                <a:lnTo>
                  <a:pt x="3060090" y="277469"/>
                </a:lnTo>
                <a:lnTo>
                  <a:pt x="3069691" y="266966"/>
                </a:lnTo>
                <a:lnTo>
                  <a:pt x="3070656" y="264795"/>
                </a:lnTo>
                <a:lnTo>
                  <a:pt x="3075559" y="253746"/>
                </a:lnTo>
                <a:lnTo>
                  <a:pt x="3133725" y="253746"/>
                </a:lnTo>
                <a:lnTo>
                  <a:pt x="3139579" y="266966"/>
                </a:lnTo>
                <a:lnTo>
                  <a:pt x="3149181" y="277469"/>
                </a:lnTo>
                <a:lnTo>
                  <a:pt x="3161690" y="284403"/>
                </a:lnTo>
                <a:lnTo>
                  <a:pt x="3176270" y="286893"/>
                </a:lnTo>
                <a:lnTo>
                  <a:pt x="3190837" y="284403"/>
                </a:lnTo>
                <a:lnTo>
                  <a:pt x="3203346" y="277469"/>
                </a:lnTo>
                <a:lnTo>
                  <a:pt x="3212947" y="266966"/>
                </a:lnTo>
                <a:lnTo>
                  <a:pt x="3213912" y="264795"/>
                </a:lnTo>
                <a:lnTo>
                  <a:pt x="3218815" y="253746"/>
                </a:lnTo>
                <a:lnTo>
                  <a:pt x="3231388" y="253746"/>
                </a:lnTo>
                <a:lnTo>
                  <a:pt x="3244202" y="251167"/>
                </a:lnTo>
                <a:lnTo>
                  <a:pt x="3254705" y="244094"/>
                </a:lnTo>
                <a:lnTo>
                  <a:pt x="3261791" y="233603"/>
                </a:lnTo>
                <a:lnTo>
                  <a:pt x="3262160" y="231775"/>
                </a:lnTo>
                <a:lnTo>
                  <a:pt x="3264408" y="220726"/>
                </a:lnTo>
                <a:lnTo>
                  <a:pt x="3264408" y="1479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 descr=""/>
          <p:cNvGrpSpPr/>
          <p:nvPr/>
        </p:nvGrpSpPr>
        <p:grpSpPr>
          <a:xfrm>
            <a:off x="457200" y="3451262"/>
            <a:ext cx="8409305" cy="1463040"/>
            <a:chOff x="457200" y="3451262"/>
            <a:chExt cx="8409305" cy="1463040"/>
          </a:xfrm>
        </p:grpSpPr>
        <p:sp>
          <p:nvSpPr>
            <p:cNvPr id="27" name="object 27" descr=""/>
            <p:cNvSpPr/>
            <p:nvPr/>
          </p:nvSpPr>
          <p:spPr>
            <a:xfrm>
              <a:off x="457200" y="3451262"/>
              <a:ext cx="8229600" cy="1222375"/>
            </a:xfrm>
            <a:custGeom>
              <a:avLst/>
              <a:gdLst/>
              <a:ahLst/>
              <a:cxnLst/>
              <a:rect l="l" t="t" r="r" b="b"/>
              <a:pathLst>
                <a:path w="8229600" h="1222375">
                  <a:moveTo>
                    <a:pt x="8229600" y="0"/>
                  </a:moveTo>
                  <a:lnTo>
                    <a:pt x="0" y="0"/>
                  </a:lnTo>
                  <a:lnTo>
                    <a:pt x="0" y="1222159"/>
                  </a:lnTo>
                  <a:lnTo>
                    <a:pt x="8229600" y="1222159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26856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644753" y="3530930"/>
            <a:ext cx="7770495" cy="9372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57E6"/>
                </a:solidFill>
                <a:latin typeface="Calibri"/>
                <a:cs typeface="Calibri"/>
              </a:rPr>
              <a:t>The</a:t>
            </a:r>
            <a:r>
              <a:rPr dirty="0" sz="1400" spc="-40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7E6"/>
                </a:solidFill>
                <a:latin typeface="Calibri"/>
                <a:cs typeface="Calibri"/>
              </a:rPr>
              <a:t>Story</a:t>
            </a:r>
            <a:r>
              <a:rPr dirty="0" sz="1400" spc="-15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7E6"/>
                </a:solidFill>
                <a:latin typeface="Calibri"/>
                <a:cs typeface="Calibri"/>
              </a:rPr>
              <a:t>of</a:t>
            </a:r>
            <a:r>
              <a:rPr dirty="0" sz="1400" spc="-25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7E6"/>
                </a:solidFill>
                <a:latin typeface="Calibri"/>
                <a:cs typeface="Calibri"/>
              </a:rPr>
              <a:t>a</a:t>
            </a:r>
            <a:r>
              <a:rPr dirty="0" sz="1400" spc="-25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57E6"/>
                </a:solidFill>
                <a:latin typeface="Calibri"/>
                <a:cs typeface="Calibri"/>
              </a:rPr>
              <a:t>Single</a:t>
            </a:r>
            <a:r>
              <a:rPr dirty="0" sz="1400" spc="-15" b="1">
                <a:solidFill>
                  <a:srgbClr val="0057E6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57E6"/>
                </a:solidFill>
                <a:latin typeface="Calibri"/>
                <a:cs typeface="Calibri"/>
              </a:rPr>
              <a:t>Transaction</a:t>
            </a:r>
            <a:endParaRPr sz="1400">
              <a:latin typeface="Calibri"/>
              <a:cs typeface="Calibri"/>
            </a:endParaRPr>
          </a:p>
          <a:p>
            <a:pPr marL="39370" marR="5080">
              <a:lnSpc>
                <a:spcPct val="100000"/>
              </a:lnSpc>
              <a:spcBef>
                <a:spcPts val="800"/>
              </a:spcBef>
            </a:pP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A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cocoa</a:t>
            </a:r>
            <a:r>
              <a:rPr dirty="0" sz="900" spc="-5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butter producer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in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Ivory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Coast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is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verified</a:t>
            </a:r>
            <a:r>
              <a:rPr dirty="0" sz="900" spc="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and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onboarded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through</a:t>
            </a:r>
            <a:r>
              <a:rPr dirty="0" sz="900" spc="-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Orbital.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A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cosmetics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manufacturer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in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Nigeria posts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recurring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demand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through</a:t>
            </a:r>
            <a:r>
              <a:rPr dirty="0" sz="900" spc="-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Polymer.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The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Marketplace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matches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them.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Oxide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deploys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working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capital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against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the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verified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order.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Flux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manages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physical</a:t>
            </a:r>
            <a:r>
              <a:rPr dirty="0" sz="900" spc="-3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delivery</a:t>
            </a:r>
            <a:r>
              <a:rPr dirty="0" sz="900" spc="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with</a:t>
            </a:r>
            <a:r>
              <a:rPr dirty="0" sz="900" spc="-4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inspection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at</a:t>
            </a:r>
            <a:r>
              <a:rPr dirty="0" sz="900" spc="-4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origin,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transit,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and</a:t>
            </a:r>
            <a:r>
              <a:rPr dirty="0" sz="900" spc="-4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destination.</a:t>
            </a:r>
            <a:r>
              <a:rPr dirty="0" sz="900" spc="50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Osmosis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settles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the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cross-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border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payment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in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compliance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with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both</a:t>
            </a:r>
            <a:r>
              <a:rPr dirty="0" sz="900" spc="-3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countries'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 regulations.</a:t>
            </a:r>
            <a:endParaRPr sz="900">
              <a:latin typeface="Calibri"/>
              <a:cs typeface="Calibri"/>
            </a:endParaRPr>
          </a:p>
          <a:p>
            <a:pPr marL="39370">
              <a:lnSpc>
                <a:spcPct val="100000"/>
              </a:lnSpc>
              <a:spcBef>
                <a:spcPts val="370"/>
              </a:spcBef>
            </a:pP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Every</a:t>
            </a:r>
            <a:r>
              <a:rPr dirty="0" sz="900" spc="-2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step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is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visible.</a:t>
            </a:r>
            <a:r>
              <a:rPr dirty="0" sz="900" spc="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Every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step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is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verifiable.</a:t>
            </a:r>
            <a:r>
              <a:rPr dirty="0" sz="900" spc="1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Every</a:t>
            </a:r>
            <a:r>
              <a:rPr dirty="0" sz="900" spc="-20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step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01242"/>
                </a:solidFill>
                <a:latin typeface="Calibri"/>
                <a:cs typeface="Calibri"/>
              </a:rPr>
              <a:t>is</a:t>
            </a:r>
            <a:r>
              <a:rPr dirty="0" sz="900" spc="-15">
                <a:solidFill>
                  <a:srgbClr val="001242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01242"/>
                </a:solidFill>
                <a:latin typeface="Calibri"/>
                <a:cs typeface="Calibri"/>
              </a:rPr>
              <a:t>governable.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19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object 3" descr=""/>
            <p:cNvSpPr/>
            <p:nvPr/>
          </p:nvSpPr>
          <p:spPr>
            <a:xfrm>
              <a:off x="109728" y="0"/>
              <a:ext cx="9034780" cy="5143500"/>
            </a:xfrm>
            <a:custGeom>
              <a:avLst/>
              <a:gdLst/>
              <a:ahLst/>
              <a:cxnLst/>
              <a:rect l="l" t="t" r="r" b="b"/>
              <a:pathLst>
                <a:path w="9034780" h="5143500">
                  <a:moveTo>
                    <a:pt x="0" y="5143500"/>
                  </a:moveTo>
                  <a:lnTo>
                    <a:pt x="9034272" y="5143500"/>
                  </a:lnTo>
                  <a:lnTo>
                    <a:pt x="9034272" y="0"/>
                  </a:lnTo>
                  <a:lnTo>
                    <a:pt x="0" y="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0"/>
              <a:ext cx="109855" cy="5143500"/>
            </a:xfrm>
            <a:custGeom>
              <a:avLst/>
              <a:gdLst/>
              <a:ahLst/>
              <a:cxnLst/>
              <a:rect l="l" t="t" r="r" b="b"/>
              <a:pathLst>
                <a:path w="109855" h="5143500">
                  <a:moveTo>
                    <a:pt x="109728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109728" y="5143500"/>
                  </a:lnTo>
                  <a:lnTo>
                    <a:pt x="109728" y="0"/>
                  </a:lnTo>
                  <a:close/>
                </a:path>
              </a:pathLst>
            </a:custGeom>
            <a:solidFill>
              <a:srgbClr val="1A55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955" y="946403"/>
              <a:ext cx="1928622" cy="133731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05383" y="1005839"/>
            <a:ext cx="1781175" cy="11887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20979" rIns="0" bIns="0" rtlCol="0" vert="horz">
            <a:spAutoFit/>
          </a:bodyPr>
          <a:lstStyle/>
          <a:p>
            <a:pPr algn="ctr" marL="18415">
              <a:lnSpc>
                <a:spcPct val="100000"/>
              </a:lnSpc>
              <a:spcBef>
                <a:spcPts val="1739"/>
              </a:spcBef>
            </a:pPr>
            <a:r>
              <a:rPr dirty="0" sz="2800" spc="-10" b="1">
                <a:solidFill>
                  <a:srgbClr val="1A55DB"/>
                </a:solidFill>
                <a:latin typeface="Calibri"/>
                <a:cs typeface="Calibri"/>
              </a:rPr>
              <a:t>$300M+</a:t>
            </a:r>
            <a:endParaRPr sz="2800">
              <a:latin typeface="Calibri"/>
              <a:cs typeface="Calibri"/>
            </a:endParaRPr>
          </a:p>
          <a:p>
            <a:pPr algn="ctr" marL="509270" marR="501650">
              <a:lnSpc>
                <a:spcPct val="100000"/>
              </a:lnSpc>
              <a:spcBef>
                <a:spcPts val="405"/>
              </a:spcBef>
            </a:pP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Value</a:t>
            </a:r>
            <a:r>
              <a:rPr dirty="0" sz="10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of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goods sourced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2867" y="946403"/>
            <a:ext cx="2114550" cy="133731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2468879" y="1005839"/>
            <a:ext cx="1965960" cy="11887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20979" rIns="0" bIns="0" rtlCol="0" vert="horz">
            <a:spAutoFit/>
          </a:bodyPr>
          <a:lstStyle/>
          <a:p>
            <a:pPr algn="ctr" marL="185420">
              <a:lnSpc>
                <a:spcPct val="100000"/>
              </a:lnSpc>
              <a:spcBef>
                <a:spcPts val="1739"/>
              </a:spcBef>
            </a:pPr>
            <a:r>
              <a:rPr dirty="0" sz="2800" spc="-10" b="1">
                <a:solidFill>
                  <a:srgbClr val="009AF3"/>
                </a:solidFill>
                <a:latin typeface="Calibri"/>
                <a:cs typeface="Calibri"/>
              </a:rPr>
              <a:t>1,000+</a:t>
            </a:r>
            <a:endParaRPr sz="2800">
              <a:latin typeface="Calibri"/>
              <a:cs typeface="Calibri"/>
            </a:endParaRPr>
          </a:p>
          <a:p>
            <a:pPr algn="ctr" marL="749935" marR="556260">
              <a:lnSpc>
                <a:spcPct val="100000"/>
              </a:lnSpc>
              <a:spcBef>
                <a:spcPts val="405"/>
              </a:spcBef>
            </a:pP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Transactions completed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7635" y="946403"/>
            <a:ext cx="1928621" cy="133731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4803013" y="1005839"/>
            <a:ext cx="1781175" cy="11887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20979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739"/>
              </a:spcBef>
            </a:pPr>
            <a:r>
              <a:rPr dirty="0" sz="2800" spc="-10" b="1">
                <a:solidFill>
                  <a:srgbClr val="0057E6"/>
                </a:solidFill>
                <a:latin typeface="Calibri"/>
                <a:cs typeface="Calibri"/>
              </a:rPr>
              <a:t>1,000+</a:t>
            </a:r>
            <a:endParaRPr sz="2800">
              <a:latin typeface="Calibri"/>
              <a:cs typeface="Calibri"/>
            </a:endParaRPr>
          </a:p>
          <a:p>
            <a:pPr algn="ctr" marL="606425" marR="597535" indent="1270">
              <a:lnSpc>
                <a:spcPct val="100000"/>
              </a:lnSpc>
              <a:spcBef>
                <a:spcPts val="405"/>
              </a:spcBef>
            </a:pP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Suppliers onboarded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6476" y="946403"/>
            <a:ext cx="1928622" cy="133731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6951853" y="1005839"/>
            <a:ext cx="1781175" cy="11887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20979" rIns="0" bIns="0" rtlCol="0" vert="horz">
            <a:spAutoFit/>
          </a:bodyPr>
          <a:lstStyle/>
          <a:p>
            <a:pPr algn="ctr" marL="21590">
              <a:lnSpc>
                <a:spcPct val="100000"/>
              </a:lnSpc>
              <a:spcBef>
                <a:spcPts val="1739"/>
              </a:spcBef>
            </a:pPr>
            <a:r>
              <a:rPr dirty="0" sz="2800" spc="-50" b="1">
                <a:solidFill>
                  <a:srgbClr val="009AF3"/>
                </a:solidFill>
                <a:latin typeface="Calibri"/>
                <a:cs typeface="Calibri"/>
              </a:rPr>
              <a:t>7</a:t>
            </a:r>
            <a:endParaRPr sz="2800">
              <a:latin typeface="Calibri"/>
              <a:cs typeface="Calibri"/>
            </a:endParaRPr>
          </a:p>
          <a:p>
            <a:pPr algn="ctr" marL="307340" marR="295910" indent="-4445">
              <a:lnSpc>
                <a:spcPct val="100000"/>
              </a:lnSpc>
              <a:spcBef>
                <a:spcPts val="405"/>
              </a:spcBef>
            </a:pP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Countries</a:t>
            </a:r>
            <a:r>
              <a:rPr dirty="0" sz="1000" spc="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465469"/>
                </a:solidFill>
                <a:latin typeface="Calibri"/>
                <a:cs typeface="Calibri"/>
              </a:rPr>
              <a:t>with </a:t>
            </a:r>
            <a:r>
              <a:rPr dirty="0" sz="1000">
                <a:solidFill>
                  <a:srgbClr val="465469"/>
                </a:solidFill>
                <a:latin typeface="Calibri"/>
                <a:cs typeface="Calibri"/>
              </a:rPr>
              <a:t>transactional</a:t>
            </a:r>
            <a:r>
              <a:rPr dirty="0" sz="1000" spc="-5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465469"/>
                </a:solidFill>
                <a:latin typeface="Calibri"/>
                <a:cs typeface="Calibri"/>
              </a:rPr>
              <a:t>presence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70408" y="2402839"/>
            <a:ext cx="315849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A1A3A"/>
                </a:solidFill>
                <a:latin typeface="Calibri"/>
                <a:cs typeface="Calibri"/>
              </a:rPr>
              <a:t>16</a:t>
            </a:r>
            <a:r>
              <a:rPr dirty="0" sz="1300" spc="-3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A1A3A"/>
                </a:solidFill>
                <a:latin typeface="Calibri"/>
                <a:cs typeface="Calibri"/>
              </a:rPr>
              <a:t>product</a:t>
            </a:r>
            <a:r>
              <a:rPr dirty="0" sz="1300" spc="-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A1A3A"/>
                </a:solidFill>
                <a:latin typeface="Calibri"/>
                <a:cs typeface="Calibri"/>
              </a:rPr>
              <a:t>categories</a:t>
            </a:r>
            <a:r>
              <a:rPr dirty="0" sz="1300" spc="-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A1A3A"/>
                </a:solidFill>
                <a:latin typeface="Calibri"/>
                <a:cs typeface="Calibri"/>
              </a:rPr>
              <a:t>across</a:t>
            </a:r>
            <a:r>
              <a:rPr dirty="0" sz="1300" spc="-2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A1A3A"/>
                </a:solidFill>
                <a:latin typeface="Calibri"/>
                <a:cs typeface="Calibri"/>
              </a:rPr>
              <a:t>8</a:t>
            </a:r>
            <a:r>
              <a:rPr dirty="0" sz="1300" spc="-3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A1A3A"/>
                </a:solidFill>
                <a:latin typeface="Calibri"/>
                <a:cs typeface="Calibri"/>
              </a:rPr>
              <a:t>sector</a:t>
            </a:r>
            <a:r>
              <a:rPr dirty="0" sz="13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A1A3A"/>
                </a:solidFill>
                <a:latin typeface="Calibri"/>
                <a:cs typeface="Calibri"/>
              </a:rPr>
              <a:t>verticals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09955" y="2657792"/>
            <a:ext cx="1908810" cy="630555"/>
            <a:chOff x="409955" y="2657792"/>
            <a:chExt cx="1908810" cy="630555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955" y="2657792"/>
              <a:ext cx="1908810" cy="63011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505383" y="2717393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5" h="482600">
                  <a:moveTo>
                    <a:pt x="1760601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1" y="482117"/>
                  </a:lnTo>
                  <a:lnTo>
                    <a:pt x="176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505383" y="2717393"/>
            <a:ext cx="1760855" cy="48260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640080" marR="284480">
              <a:lnSpc>
                <a:spcPct val="100000"/>
              </a:lnSpc>
              <a:spcBef>
                <a:spcPts val="765"/>
              </a:spcBef>
            </a:pP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Home</a:t>
            </a:r>
            <a:r>
              <a:rPr dirty="0" sz="9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9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Personal</a:t>
            </a:r>
            <a:r>
              <a:rPr dirty="0" sz="900" spc="50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20" b="1">
                <a:solidFill>
                  <a:srgbClr val="0A1A3A"/>
                </a:solidFill>
                <a:latin typeface="Calibri"/>
                <a:cs typeface="Calibri"/>
              </a:rPr>
              <a:t>Care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2558795" y="2657792"/>
            <a:ext cx="1908810" cy="630555"/>
            <a:chOff x="2558795" y="2657792"/>
            <a:chExt cx="1908810" cy="630555"/>
          </a:xfrm>
        </p:grpSpPr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8795" y="2657792"/>
              <a:ext cx="1908809" cy="63011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654172" y="2717393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4" h="482600">
                  <a:moveTo>
                    <a:pt x="1760601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1" y="482117"/>
                  </a:lnTo>
                  <a:lnTo>
                    <a:pt x="176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2654173" y="2717393"/>
            <a:ext cx="1760855" cy="4826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900">
              <a:latin typeface="Times New Roman"/>
              <a:cs typeface="Times New Roman"/>
            </a:endParaRPr>
          </a:p>
          <a:p>
            <a:pPr marL="620395">
              <a:lnSpc>
                <a:spcPct val="100000"/>
              </a:lnSpc>
            </a:pP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Food</a:t>
            </a:r>
            <a:r>
              <a:rPr dirty="0" sz="900" spc="-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9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Beverage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707635" y="2657792"/>
            <a:ext cx="1908810" cy="630555"/>
            <a:chOff x="4707635" y="2657792"/>
            <a:chExt cx="1908810" cy="630555"/>
          </a:xfrm>
        </p:grpSpPr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7635" y="2657792"/>
              <a:ext cx="1908810" cy="630110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803012" y="2717393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4" h="482600">
                  <a:moveTo>
                    <a:pt x="1760600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0" y="482117"/>
                  </a:lnTo>
                  <a:lnTo>
                    <a:pt x="176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803013" y="2717393"/>
            <a:ext cx="1760855" cy="4826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900">
              <a:latin typeface="Times New Roman"/>
              <a:cs typeface="Times New Roman"/>
            </a:endParaRPr>
          </a:p>
          <a:p>
            <a:pPr marL="804545">
              <a:lnSpc>
                <a:spcPct val="100000"/>
              </a:lnSpc>
            </a:pP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Oil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900" spc="-1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25" b="1">
                <a:solidFill>
                  <a:srgbClr val="0A1A3A"/>
                </a:solidFill>
                <a:latin typeface="Calibri"/>
                <a:cs typeface="Calibri"/>
              </a:rPr>
              <a:t>Gas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6856476" y="2657792"/>
            <a:ext cx="1908810" cy="630555"/>
            <a:chOff x="6856476" y="2657792"/>
            <a:chExt cx="1908810" cy="630555"/>
          </a:xfrm>
        </p:grpSpPr>
        <p:pic>
          <p:nvPicPr>
            <p:cNvPr id="27" name="object 2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6476" y="2657792"/>
              <a:ext cx="1908810" cy="630110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6951853" y="2717393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4" h="482600">
                  <a:moveTo>
                    <a:pt x="1760601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1" y="482117"/>
                  </a:lnTo>
                  <a:lnTo>
                    <a:pt x="176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6951853" y="2717393"/>
            <a:ext cx="1760855" cy="4826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900">
              <a:latin typeface="Times New Roman"/>
              <a:cs typeface="Times New Roman"/>
            </a:endParaRPr>
          </a:p>
          <a:p>
            <a:pPr marL="575310">
              <a:lnSpc>
                <a:spcPct val="100000"/>
              </a:lnSpc>
            </a:pP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Pharmaceuticals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409955" y="3229419"/>
            <a:ext cx="1908810" cy="631825"/>
            <a:chOff x="409955" y="3229419"/>
            <a:chExt cx="1908810" cy="631825"/>
          </a:xfrm>
        </p:grpSpPr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5" y="3229419"/>
              <a:ext cx="1908810" cy="631761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505383" y="3289528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5" h="482600">
                  <a:moveTo>
                    <a:pt x="1760601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1" y="482117"/>
                  </a:lnTo>
                  <a:lnTo>
                    <a:pt x="176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505383" y="3289528"/>
            <a:ext cx="1760855" cy="4826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900">
              <a:latin typeface="Times New Roman"/>
              <a:cs typeface="Times New Roman"/>
            </a:endParaRPr>
          </a:p>
          <a:p>
            <a:pPr marL="640080">
              <a:lnSpc>
                <a:spcPct val="100000"/>
              </a:lnSpc>
              <a:spcBef>
                <a:spcPts val="5"/>
              </a:spcBef>
            </a:pP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Agro-commodities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2558795" y="3229419"/>
            <a:ext cx="1908810" cy="631825"/>
            <a:chOff x="2558795" y="3229419"/>
            <a:chExt cx="1908810" cy="631825"/>
          </a:xfrm>
        </p:grpSpPr>
        <p:pic>
          <p:nvPicPr>
            <p:cNvPr id="35" name="object 3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8795" y="3229419"/>
              <a:ext cx="1908809" cy="631761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2654172" y="3289528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4" h="482600">
                  <a:moveTo>
                    <a:pt x="1760601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1" y="482117"/>
                  </a:lnTo>
                  <a:lnTo>
                    <a:pt x="176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2654173" y="3289528"/>
            <a:ext cx="1760855" cy="4826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900">
              <a:latin typeface="Times New Roman"/>
              <a:cs typeface="Times New Roman"/>
            </a:endParaRPr>
          </a:p>
          <a:p>
            <a:pPr marL="620395">
              <a:lnSpc>
                <a:spcPct val="100000"/>
              </a:lnSpc>
              <a:spcBef>
                <a:spcPts val="5"/>
              </a:spcBef>
            </a:pP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Minerals</a:t>
            </a:r>
            <a:r>
              <a:rPr dirty="0" sz="900" spc="-1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900" spc="-4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Mining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4707635" y="3229419"/>
            <a:ext cx="1908810" cy="631825"/>
            <a:chOff x="4707635" y="3229419"/>
            <a:chExt cx="1908810" cy="631825"/>
          </a:xfrm>
        </p:grpSpPr>
        <p:pic>
          <p:nvPicPr>
            <p:cNvPr id="39" name="object 3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7635" y="3229419"/>
              <a:ext cx="1908810" cy="631761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4803012" y="3289528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4" h="482600">
                  <a:moveTo>
                    <a:pt x="1760600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0" y="482117"/>
                  </a:lnTo>
                  <a:lnTo>
                    <a:pt x="1760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4803013" y="3289528"/>
            <a:ext cx="1760855" cy="4826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900">
              <a:latin typeface="Times New Roman"/>
              <a:cs typeface="Times New Roman"/>
            </a:endParaRPr>
          </a:p>
          <a:p>
            <a:pPr marL="804545">
              <a:lnSpc>
                <a:spcPct val="100000"/>
              </a:lnSpc>
              <a:spcBef>
                <a:spcPts val="5"/>
              </a:spcBef>
            </a:pP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Paints</a:t>
            </a:r>
            <a:r>
              <a:rPr dirty="0" sz="900" spc="-1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9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Coatings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6856476" y="3229419"/>
            <a:ext cx="1908810" cy="631825"/>
            <a:chOff x="6856476" y="3229419"/>
            <a:chExt cx="1908810" cy="631825"/>
          </a:xfrm>
        </p:grpSpPr>
        <p:pic>
          <p:nvPicPr>
            <p:cNvPr id="43" name="object 4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6476" y="3229419"/>
              <a:ext cx="1908810" cy="631761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6951853" y="3289528"/>
              <a:ext cx="1760855" cy="482600"/>
            </a:xfrm>
            <a:custGeom>
              <a:avLst/>
              <a:gdLst/>
              <a:ahLst/>
              <a:cxnLst/>
              <a:rect l="l" t="t" r="r" b="b"/>
              <a:pathLst>
                <a:path w="1760854" h="482600">
                  <a:moveTo>
                    <a:pt x="1760601" y="0"/>
                  </a:moveTo>
                  <a:lnTo>
                    <a:pt x="0" y="0"/>
                  </a:lnTo>
                  <a:lnTo>
                    <a:pt x="0" y="482117"/>
                  </a:lnTo>
                  <a:lnTo>
                    <a:pt x="1760601" y="482117"/>
                  </a:lnTo>
                  <a:lnTo>
                    <a:pt x="176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6951853" y="3289528"/>
            <a:ext cx="1760855" cy="4826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endParaRPr sz="900">
              <a:latin typeface="Times New Roman"/>
              <a:cs typeface="Times New Roman"/>
            </a:endParaRPr>
          </a:p>
          <a:p>
            <a:pPr marL="575310">
              <a:lnSpc>
                <a:spcPct val="100000"/>
              </a:lnSpc>
              <a:spcBef>
                <a:spcPts val="5"/>
              </a:spcBef>
            </a:pP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Building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900" spc="-3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A1A3A"/>
                </a:solidFill>
                <a:latin typeface="Calibri"/>
                <a:cs typeface="Calibri"/>
              </a:rPr>
              <a:t>Construction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470408" y="4212742"/>
            <a:ext cx="14014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A1A3A"/>
                </a:solidFill>
                <a:latin typeface="Calibri"/>
                <a:cs typeface="Calibri"/>
              </a:rPr>
              <a:t>Transactional</a:t>
            </a:r>
            <a:r>
              <a:rPr dirty="0" sz="1100" spc="5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A1A3A"/>
                </a:solidFill>
                <a:latin typeface="Calibri"/>
                <a:cs typeface="Calibri"/>
              </a:rPr>
              <a:t>Presence: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2559176" y="4630013"/>
            <a:ext cx="1854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NIG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3251961" y="4630013"/>
            <a:ext cx="2095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SOU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3952113" y="4630013"/>
            <a:ext cx="2171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GHA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675378" y="4630013"/>
            <a:ext cx="1828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IVO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5371338" y="4630013"/>
            <a:ext cx="2012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BEN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6072885" y="4630013"/>
            <a:ext cx="20574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TAN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6758178" y="4630013"/>
            <a:ext cx="24574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001242"/>
                </a:solidFill>
                <a:latin typeface="Calibri"/>
                <a:cs typeface="Calibri"/>
              </a:rPr>
              <a:t>MAU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494271" y="397890"/>
            <a:ext cx="8372475" cy="4516120"/>
            <a:chOff x="494271" y="397890"/>
            <a:chExt cx="8372475" cy="4516120"/>
          </a:xfrm>
        </p:grpSpPr>
        <p:pic>
          <p:nvPicPr>
            <p:cNvPr id="55" name="object 5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62570" y="468502"/>
              <a:ext cx="850023" cy="221487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7972424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26856" y="4683569"/>
              <a:ext cx="171450" cy="171450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505383" y="397890"/>
              <a:ext cx="635" cy="334645"/>
            </a:xfrm>
            <a:custGeom>
              <a:avLst/>
              <a:gdLst/>
              <a:ahLst/>
              <a:cxnLst/>
              <a:rect l="l" t="t" r="r" b="b"/>
              <a:pathLst>
                <a:path w="634" h="334645">
                  <a:moveTo>
                    <a:pt x="0" y="0"/>
                  </a:moveTo>
                  <a:lnTo>
                    <a:pt x="12" y="334137"/>
                  </a:lnTo>
                </a:path>
              </a:pathLst>
            </a:custGeom>
            <a:ln w="22225">
              <a:solidFill>
                <a:srgbClr val="0057E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67629" y="4080598"/>
              <a:ext cx="576859" cy="432650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59731" y="4080611"/>
              <a:ext cx="576859" cy="432638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51706" y="4080611"/>
              <a:ext cx="576859" cy="432638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83679" y="4080611"/>
              <a:ext cx="576859" cy="432638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5656" y="4080611"/>
              <a:ext cx="576859" cy="432638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43681" y="4080611"/>
              <a:ext cx="576859" cy="43263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75654" y="4080611"/>
              <a:ext cx="576859" cy="432638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709980" y="2823717"/>
              <a:ext cx="271780" cy="802005"/>
            </a:xfrm>
            <a:custGeom>
              <a:avLst/>
              <a:gdLst/>
              <a:ahLst/>
              <a:cxnLst/>
              <a:rect l="l" t="t" r="r" b="b"/>
              <a:pathLst>
                <a:path w="271780" h="802004">
                  <a:moveTo>
                    <a:pt x="257924" y="46990"/>
                  </a:moveTo>
                  <a:lnTo>
                    <a:pt x="244500" y="24739"/>
                  </a:lnTo>
                  <a:lnTo>
                    <a:pt x="244500" y="41021"/>
                  </a:lnTo>
                  <a:lnTo>
                    <a:pt x="244500" y="45466"/>
                  </a:lnTo>
                  <a:lnTo>
                    <a:pt x="243763" y="49911"/>
                  </a:lnTo>
                  <a:lnTo>
                    <a:pt x="240030" y="53721"/>
                  </a:lnTo>
                  <a:lnTo>
                    <a:pt x="229590" y="53721"/>
                  </a:lnTo>
                  <a:lnTo>
                    <a:pt x="229590" y="37338"/>
                  </a:lnTo>
                  <a:lnTo>
                    <a:pt x="240779" y="37338"/>
                  </a:lnTo>
                  <a:lnTo>
                    <a:pt x="244500" y="41021"/>
                  </a:lnTo>
                  <a:lnTo>
                    <a:pt x="244500" y="24739"/>
                  </a:lnTo>
                  <a:lnTo>
                    <a:pt x="237045" y="23114"/>
                  </a:lnTo>
                  <a:lnTo>
                    <a:pt x="223634" y="23114"/>
                  </a:lnTo>
                  <a:lnTo>
                    <a:pt x="220649" y="17907"/>
                  </a:lnTo>
                  <a:lnTo>
                    <a:pt x="216674" y="16383"/>
                  </a:lnTo>
                  <a:lnTo>
                    <a:pt x="214693" y="15621"/>
                  </a:lnTo>
                  <a:lnTo>
                    <a:pt x="207975" y="14224"/>
                  </a:lnTo>
                  <a:lnTo>
                    <a:pt x="31305" y="1651"/>
                  </a:lnTo>
                  <a:lnTo>
                    <a:pt x="31305" y="17145"/>
                  </a:lnTo>
                  <a:lnTo>
                    <a:pt x="31305" y="88011"/>
                  </a:lnTo>
                  <a:lnTo>
                    <a:pt x="15659" y="90170"/>
                  </a:lnTo>
                  <a:lnTo>
                    <a:pt x="15659" y="16383"/>
                  </a:lnTo>
                  <a:lnTo>
                    <a:pt x="31305" y="17145"/>
                  </a:lnTo>
                  <a:lnTo>
                    <a:pt x="31305" y="1651"/>
                  </a:lnTo>
                  <a:lnTo>
                    <a:pt x="8204" y="0"/>
                  </a:lnTo>
                  <a:lnTo>
                    <a:pt x="3733" y="0"/>
                  </a:lnTo>
                  <a:lnTo>
                    <a:pt x="0" y="3683"/>
                  </a:lnTo>
                  <a:lnTo>
                    <a:pt x="0" y="103632"/>
                  </a:lnTo>
                  <a:lnTo>
                    <a:pt x="5219" y="107315"/>
                  </a:lnTo>
                  <a:lnTo>
                    <a:pt x="8953" y="107315"/>
                  </a:lnTo>
                  <a:lnTo>
                    <a:pt x="130340" y="90170"/>
                  </a:lnTo>
                  <a:lnTo>
                    <a:pt x="209473" y="78994"/>
                  </a:lnTo>
                  <a:lnTo>
                    <a:pt x="215430" y="78232"/>
                  </a:lnTo>
                  <a:lnTo>
                    <a:pt x="220649" y="74549"/>
                  </a:lnTo>
                  <a:lnTo>
                    <a:pt x="223634" y="69342"/>
                  </a:lnTo>
                  <a:lnTo>
                    <a:pt x="236308" y="69342"/>
                  </a:lnTo>
                  <a:lnTo>
                    <a:pt x="245021" y="67538"/>
                  </a:lnTo>
                  <a:lnTo>
                    <a:pt x="251866" y="62649"/>
                  </a:lnTo>
                  <a:lnTo>
                    <a:pt x="256324" y="55524"/>
                  </a:lnTo>
                  <a:lnTo>
                    <a:pt x="256654" y="53721"/>
                  </a:lnTo>
                  <a:lnTo>
                    <a:pt x="257924" y="46990"/>
                  </a:lnTo>
                  <a:close/>
                </a:path>
                <a:path w="271780" h="802004">
                  <a:moveTo>
                    <a:pt x="259410" y="144653"/>
                  </a:moveTo>
                  <a:lnTo>
                    <a:pt x="257835" y="137160"/>
                  </a:lnTo>
                  <a:lnTo>
                    <a:pt x="256400" y="130302"/>
                  </a:lnTo>
                  <a:lnTo>
                    <a:pt x="248221" y="118414"/>
                  </a:lnTo>
                  <a:lnTo>
                    <a:pt x="236131" y="110312"/>
                  </a:lnTo>
                  <a:lnTo>
                    <a:pt x="229590" y="108991"/>
                  </a:lnTo>
                  <a:lnTo>
                    <a:pt x="229590" y="181864"/>
                  </a:lnTo>
                  <a:lnTo>
                    <a:pt x="229590" y="212471"/>
                  </a:lnTo>
                  <a:lnTo>
                    <a:pt x="213194" y="212471"/>
                  </a:lnTo>
                  <a:lnTo>
                    <a:pt x="213194" y="182626"/>
                  </a:lnTo>
                  <a:lnTo>
                    <a:pt x="226618" y="182626"/>
                  </a:lnTo>
                  <a:lnTo>
                    <a:pt x="229590" y="181864"/>
                  </a:lnTo>
                  <a:lnTo>
                    <a:pt x="229590" y="108991"/>
                  </a:lnTo>
                  <a:lnTo>
                    <a:pt x="221399" y="107315"/>
                  </a:lnTo>
                  <a:lnTo>
                    <a:pt x="212293" y="108966"/>
                  </a:lnTo>
                  <a:lnTo>
                    <a:pt x="203962" y="113131"/>
                  </a:lnTo>
                  <a:lnTo>
                    <a:pt x="199034" y="116725"/>
                  </a:lnTo>
                  <a:lnTo>
                    <a:pt x="199034" y="182626"/>
                  </a:lnTo>
                  <a:lnTo>
                    <a:pt x="199034" y="212471"/>
                  </a:lnTo>
                  <a:lnTo>
                    <a:pt x="184124" y="212471"/>
                  </a:lnTo>
                  <a:lnTo>
                    <a:pt x="184124" y="182626"/>
                  </a:lnTo>
                  <a:lnTo>
                    <a:pt x="199034" y="182626"/>
                  </a:lnTo>
                  <a:lnTo>
                    <a:pt x="199034" y="116725"/>
                  </a:lnTo>
                  <a:lnTo>
                    <a:pt x="196342" y="118681"/>
                  </a:lnTo>
                  <a:lnTo>
                    <a:pt x="189344" y="124460"/>
                  </a:lnTo>
                  <a:lnTo>
                    <a:pt x="176669" y="137160"/>
                  </a:lnTo>
                  <a:lnTo>
                    <a:pt x="168465" y="137160"/>
                  </a:lnTo>
                  <a:lnTo>
                    <a:pt x="168465" y="182626"/>
                  </a:lnTo>
                  <a:lnTo>
                    <a:pt x="168465" y="212471"/>
                  </a:lnTo>
                  <a:lnTo>
                    <a:pt x="152819" y="212471"/>
                  </a:lnTo>
                  <a:lnTo>
                    <a:pt x="152819" y="210185"/>
                  </a:lnTo>
                  <a:lnTo>
                    <a:pt x="152819" y="182626"/>
                  </a:lnTo>
                  <a:lnTo>
                    <a:pt x="168465" y="182626"/>
                  </a:lnTo>
                  <a:lnTo>
                    <a:pt x="168465" y="137160"/>
                  </a:lnTo>
                  <a:lnTo>
                    <a:pt x="162509" y="137160"/>
                  </a:lnTo>
                  <a:lnTo>
                    <a:pt x="156540" y="133477"/>
                  </a:lnTo>
                  <a:lnTo>
                    <a:pt x="154343" y="127647"/>
                  </a:lnTo>
                  <a:lnTo>
                    <a:pt x="154305" y="127508"/>
                  </a:lnTo>
                  <a:lnTo>
                    <a:pt x="153568" y="124460"/>
                  </a:lnTo>
                  <a:lnTo>
                    <a:pt x="150583" y="123698"/>
                  </a:lnTo>
                  <a:lnTo>
                    <a:pt x="145364" y="123698"/>
                  </a:lnTo>
                  <a:lnTo>
                    <a:pt x="136512" y="127647"/>
                  </a:lnTo>
                  <a:lnTo>
                    <a:pt x="129425" y="134289"/>
                  </a:lnTo>
                  <a:lnTo>
                    <a:pt x="124701" y="142722"/>
                  </a:lnTo>
                  <a:lnTo>
                    <a:pt x="122999" y="152019"/>
                  </a:lnTo>
                  <a:lnTo>
                    <a:pt x="124079" y="160413"/>
                  </a:lnTo>
                  <a:lnTo>
                    <a:pt x="127190" y="167627"/>
                  </a:lnTo>
                  <a:lnTo>
                    <a:pt x="132118" y="173583"/>
                  </a:lnTo>
                  <a:lnTo>
                    <a:pt x="138658" y="178181"/>
                  </a:lnTo>
                  <a:lnTo>
                    <a:pt x="138658" y="210185"/>
                  </a:lnTo>
                  <a:lnTo>
                    <a:pt x="137160" y="210185"/>
                  </a:lnTo>
                  <a:lnTo>
                    <a:pt x="136423" y="209423"/>
                  </a:lnTo>
                  <a:lnTo>
                    <a:pt x="134924" y="209423"/>
                  </a:lnTo>
                  <a:lnTo>
                    <a:pt x="98399" y="190119"/>
                  </a:lnTo>
                  <a:lnTo>
                    <a:pt x="66344" y="182626"/>
                  </a:lnTo>
                  <a:lnTo>
                    <a:pt x="4470" y="182626"/>
                  </a:lnTo>
                  <a:lnTo>
                    <a:pt x="1498" y="185674"/>
                  </a:lnTo>
                  <a:lnTo>
                    <a:pt x="1498" y="223647"/>
                  </a:lnTo>
                  <a:lnTo>
                    <a:pt x="4470" y="227330"/>
                  </a:lnTo>
                  <a:lnTo>
                    <a:pt x="74549" y="227330"/>
                  </a:lnTo>
                  <a:lnTo>
                    <a:pt x="83489" y="230378"/>
                  </a:lnTo>
                  <a:lnTo>
                    <a:pt x="90944" y="233299"/>
                  </a:lnTo>
                  <a:lnTo>
                    <a:pt x="128219" y="253492"/>
                  </a:lnTo>
                  <a:lnTo>
                    <a:pt x="133438" y="256413"/>
                  </a:lnTo>
                  <a:lnTo>
                    <a:pt x="140144" y="257175"/>
                  </a:lnTo>
                  <a:lnTo>
                    <a:pt x="237045" y="257175"/>
                  </a:lnTo>
                  <a:lnTo>
                    <a:pt x="245884" y="255485"/>
                  </a:lnTo>
                  <a:lnTo>
                    <a:pt x="252971" y="250863"/>
                  </a:lnTo>
                  <a:lnTo>
                    <a:pt x="257695" y="244005"/>
                  </a:lnTo>
                  <a:lnTo>
                    <a:pt x="259410" y="235585"/>
                  </a:lnTo>
                  <a:lnTo>
                    <a:pt x="258318" y="228561"/>
                  </a:lnTo>
                  <a:lnTo>
                    <a:pt x="255219" y="222275"/>
                  </a:lnTo>
                  <a:lnTo>
                    <a:pt x="250291" y="217246"/>
                  </a:lnTo>
                  <a:lnTo>
                    <a:pt x="243763" y="213995"/>
                  </a:lnTo>
                  <a:lnTo>
                    <a:pt x="243763" y="212471"/>
                  </a:lnTo>
                  <a:lnTo>
                    <a:pt x="243763" y="181864"/>
                  </a:lnTo>
                  <a:lnTo>
                    <a:pt x="243763" y="174498"/>
                  </a:lnTo>
                  <a:lnTo>
                    <a:pt x="250291" y="168783"/>
                  </a:lnTo>
                  <a:lnTo>
                    <a:pt x="255219" y="161823"/>
                  </a:lnTo>
                  <a:lnTo>
                    <a:pt x="258318" y="153733"/>
                  </a:lnTo>
                  <a:lnTo>
                    <a:pt x="259410" y="144653"/>
                  </a:lnTo>
                  <a:close/>
                </a:path>
                <a:path w="271780" h="802004">
                  <a:moveTo>
                    <a:pt x="271170" y="601853"/>
                  </a:moveTo>
                  <a:lnTo>
                    <a:pt x="267995" y="601853"/>
                  </a:lnTo>
                  <a:lnTo>
                    <a:pt x="267995" y="598678"/>
                  </a:lnTo>
                  <a:lnTo>
                    <a:pt x="219024" y="576935"/>
                  </a:lnTo>
                  <a:lnTo>
                    <a:pt x="170357" y="568744"/>
                  </a:lnTo>
                  <a:lnTo>
                    <a:pt x="122885" y="573925"/>
                  </a:lnTo>
                  <a:lnTo>
                    <a:pt x="77495" y="592328"/>
                  </a:lnTo>
                  <a:lnTo>
                    <a:pt x="37211" y="626503"/>
                  </a:lnTo>
                  <a:lnTo>
                    <a:pt x="17170" y="670191"/>
                  </a:lnTo>
                  <a:lnTo>
                    <a:pt x="16522" y="685088"/>
                  </a:lnTo>
                  <a:lnTo>
                    <a:pt x="19151" y="699122"/>
                  </a:lnTo>
                  <a:lnTo>
                    <a:pt x="24752" y="712571"/>
                  </a:lnTo>
                  <a:lnTo>
                    <a:pt x="33045" y="725678"/>
                  </a:lnTo>
                  <a:lnTo>
                    <a:pt x="45859" y="703465"/>
                  </a:lnTo>
                  <a:lnTo>
                    <a:pt x="63004" y="682282"/>
                  </a:lnTo>
                  <a:lnTo>
                    <a:pt x="84607" y="662571"/>
                  </a:lnTo>
                  <a:lnTo>
                    <a:pt x="110832" y="644779"/>
                  </a:lnTo>
                  <a:lnTo>
                    <a:pt x="115595" y="644779"/>
                  </a:lnTo>
                  <a:lnTo>
                    <a:pt x="118770" y="647954"/>
                  </a:lnTo>
                  <a:lnTo>
                    <a:pt x="121945" y="649478"/>
                  </a:lnTo>
                  <a:lnTo>
                    <a:pt x="118770" y="652653"/>
                  </a:lnTo>
                  <a:lnTo>
                    <a:pt x="115595" y="654304"/>
                  </a:lnTo>
                  <a:lnTo>
                    <a:pt x="74536" y="684847"/>
                  </a:lnTo>
                  <a:lnTo>
                    <a:pt x="46736" y="720153"/>
                  </a:lnTo>
                  <a:lnTo>
                    <a:pt x="28752" y="757859"/>
                  </a:lnTo>
                  <a:lnTo>
                    <a:pt x="17170" y="795528"/>
                  </a:lnTo>
                  <a:lnTo>
                    <a:pt x="17170" y="798703"/>
                  </a:lnTo>
                  <a:lnTo>
                    <a:pt x="20345" y="801878"/>
                  </a:lnTo>
                  <a:lnTo>
                    <a:pt x="50507" y="801878"/>
                  </a:lnTo>
                  <a:lnTo>
                    <a:pt x="55194" y="783056"/>
                  </a:lnTo>
                  <a:lnTo>
                    <a:pt x="59029" y="771753"/>
                  </a:lnTo>
                  <a:lnTo>
                    <a:pt x="62585" y="761631"/>
                  </a:lnTo>
                  <a:lnTo>
                    <a:pt x="64795" y="752729"/>
                  </a:lnTo>
                  <a:lnTo>
                    <a:pt x="105041" y="759383"/>
                  </a:lnTo>
                  <a:lnTo>
                    <a:pt x="139103" y="752729"/>
                  </a:lnTo>
                  <a:lnTo>
                    <a:pt x="146342" y="751319"/>
                  </a:lnTo>
                  <a:lnTo>
                    <a:pt x="183781" y="732853"/>
                  </a:lnTo>
                  <a:lnTo>
                    <a:pt x="220586" y="696595"/>
                  </a:lnTo>
                  <a:lnTo>
                    <a:pt x="234657" y="660666"/>
                  </a:lnTo>
                  <a:lnTo>
                    <a:pt x="240753" y="646468"/>
                  </a:lnTo>
                  <a:lnTo>
                    <a:pt x="241617" y="644779"/>
                  </a:lnTo>
                  <a:lnTo>
                    <a:pt x="247751" y="632879"/>
                  </a:lnTo>
                  <a:lnTo>
                    <a:pt x="256527" y="620471"/>
                  </a:lnTo>
                  <a:lnTo>
                    <a:pt x="267995" y="609854"/>
                  </a:lnTo>
                  <a:lnTo>
                    <a:pt x="267995" y="606679"/>
                  </a:lnTo>
                  <a:lnTo>
                    <a:pt x="271170" y="606679"/>
                  </a:lnTo>
                  <a:lnTo>
                    <a:pt x="271170" y="601853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95346" y="2798826"/>
              <a:ext cx="244109" cy="25400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79216" y="3438779"/>
              <a:ext cx="254000" cy="20485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42273" y="2862961"/>
              <a:ext cx="253658" cy="234950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81473" y="3381755"/>
              <a:ext cx="253910" cy="226949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38034" y="2893695"/>
              <a:ext cx="179705" cy="166369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7092949" y="3394964"/>
              <a:ext cx="292100" cy="254000"/>
            </a:xfrm>
            <a:custGeom>
              <a:avLst/>
              <a:gdLst/>
              <a:ahLst/>
              <a:cxnLst/>
              <a:rect l="l" t="t" r="r" b="b"/>
              <a:pathLst>
                <a:path w="292100" h="254000">
                  <a:moveTo>
                    <a:pt x="66675" y="147701"/>
                  </a:moveTo>
                  <a:lnTo>
                    <a:pt x="6350" y="147701"/>
                  </a:lnTo>
                  <a:lnTo>
                    <a:pt x="6350" y="254000"/>
                  </a:lnTo>
                  <a:lnTo>
                    <a:pt x="66675" y="254000"/>
                  </a:lnTo>
                  <a:lnTo>
                    <a:pt x="66675" y="225425"/>
                  </a:lnTo>
                  <a:lnTo>
                    <a:pt x="23875" y="225425"/>
                  </a:lnTo>
                  <a:lnTo>
                    <a:pt x="23875" y="201676"/>
                  </a:lnTo>
                  <a:lnTo>
                    <a:pt x="66675" y="201676"/>
                  </a:lnTo>
                  <a:lnTo>
                    <a:pt x="66675" y="185801"/>
                  </a:lnTo>
                  <a:lnTo>
                    <a:pt x="23875" y="185801"/>
                  </a:lnTo>
                  <a:lnTo>
                    <a:pt x="23875" y="161925"/>
                  </a:lnTo>
                  <a:lnTo>
                    <a:pt x="66675" y="161925"/>
                  </a:lnTo>
                  <a:lnTo>
                    <a:pt x="66675" y="147701"/>
                  </a:lnTo>
                  <a:close/>
                </a:path>
                <a:path w="292100" h="254000">
                  <a:moveTo>
                    <a:pt x="144525" y="27050"/>
                  </a:moveTo>
                  <a:lnTo>
                    <a:pt x="79375" y="74675"/>
                  </a:lnTo>
                  <a:lnTo>
                    <a:pt x="79375" y="254000"/>
                  </a:lnTo>
                  <a:lnTo>
                    <a:pt x="125475" y="254000"/>
                  </a:lnTo>
                  <a:lnTo>
                    <a:pt x="125475" y="195326"/>
                  </a:lnTo>
                  <a:lnTo>
                    <a:pt x="212725" y="195326"/>
                  </a:lnTo>
                  <a:lnTo>
                    <a:pt x="212725" y="185801"/>
                  </a:lnTo>
                  <a:lnTo>
                    <a:pt x="98425" y="185801"/>
                  </a:lnTo>
                  <a:lnTo>
                    <a:pt x="98425" y="161925"/>
                  </a:lnTo>
                  <a:lnTo>
                    <a:pt x="212725" y="161925"/>
                  </a:lnTo>
                  <a:lnTo>
                    <a:pt x="212725" y="147701"/>
                  </a:lnTo>
                  <a:lnTo>
                    <a:pt x="98425" y="147701"/>
                  </a:lnTo>
                  <a:lnTo>
                    <a:pt x="98425" y="122300"/>
                  </a:lnTo>
                  <a:lnTo>
                    <a:pt x="212725" y="122300"/>
                  </a:lnTo>
                  <a:lnTo>
                    <a:pt x="212725" y="111125"/>
                  </a:lnTo>
                  <a:lnTo>
                    <a:pt x="98425" y="111125"/>
                  </a:lnTo>
                  <a:lnTo>
                    <a:pt x="98425" y="85725"/>
                  </a:lnTo>
                  <a:lnTo>
                    <a:pt x="212725" y="85725"/>
                  </a:lnTo>
                  <a:lnTo>
                    <a:pt x="212725" y="74675"/>
                  </a:lnTo>
                  <a:lnTo>
                    <a:pt x="144525" y="27050"/>
                  </a:lnTo>
                  <a:close/>
                </a:path>
                <a:path w="292100" h="254000">
                  <a:moveTo>
                    <a:pt x="212725" y="195326"/>
                  </a:moveTo>
                  <a:lnTo>
                    <a:pt x="165100" y="195326"/>
                  </a:lnTo>
                  <a:lnTo>
                    <a:pt x="165100" y="254000"/>
                  </a:lnTo>
                  <a:lnTo>
                    <a:pt x="212725" y="254000"/>
                  </a:lnTo>
                  <a:lnTo>
                    <a:pt x="212725" y="195326"/>
                  </a:lnTo>
                  <a:close/>
                </a:path>
                <a:path w="292100" h="254000">
                  <a:moveTo>
                    <a:pt x="284225" y="147701"/>
                  </a:moveTo>
                  <a:lnTo>
                    <a:pt x="225425" y="147701"/>
                  </a:lnTo>
                  <a:lnTo>
                    <a:pt x="225425" y="254000"/>
                  </a:lnTo>
                  <a:lnTo>
                    <a:pt x="284225" y="254000"/>
                  </a:lnTo>
                  <a:lnTo>
                    <a:pt x="284225" y="225425"/>
                  </a:lnTo>
                  <a:lnTo>
                    <a:pt x="242950" y="225425"/>
                  </a:lnTo>
                  <a:lnTo>
                    <a:pt x="242950" y="201676"/>
                  </a:lnTo>
                  <a:lnTo>
                    <a:pt x="284225" y="201676"/>
                  </a:lnTo>
                  <a:lnTo>
                    <a:pt x="284225" y="185801"/>
                  </a:lnTo>
                  <a:lnTo>
                    <a:pt x="242950" y="185801"/>
                  </a:lnTo>
                  <a:lnTo>
                    <a:pt x="242950" y="161925"/>
                  </a:lnTo>
                  <a:lnTo>
                    <a:pt x="284225" y="161925"/>
                  </a:lnTo>
                  <a:lnTo>
                    <a:pt x="284225" y="147701"/>
                  </a:lnTo>
                  <a:close/>
                </a:path>
                <a:path w="292100" h="254000">
                  <a:moveTo>
                    <a:pt x="66675" y="201676"/>
                  </a:moveTo>
                  <a:lnTo>
                    <a:pt x="47625" y="201676"/>
                  </a:lnTo>
                  <a:lnTo>
                    <a:pt x="47625" y="225425"/>
                  </a:lnTo>
                  <a:lnTo>
                    <a:pt x="66675" y="225425"/>
                  </a:lnTo>
                  <a:lnTo>
                    <a:pt x="66675" y="201676"/>
                  </a:lnTo>
                  <a:close/>
                </a:path>
                <a:path w="292100" h="254000">
                  <a:moveTo>
                    <a:pt x="284225" y="201676"/>
                  </a:moveTo>
                  <a:lnTo>
                    <a:pt x="266700" y="201676"/>
                  </a:lnTo>
                  <a:lnTo>
                    <a:pt x="266700" y="225425"/>
                  </a:lnTo>
                  <a:lnTo>
                    <a:pt x="284225" y="225425"/>
                  </a:lnTo>
                  <a:lnTo>
                    <a:pt x="284225" y="201676"/>
                  </a:lnTo>
                  <a:close/>
                </a:path>
                <a:path w="292100" h="254000">
                  <a:moveTo>
                    <a:pt x="66675" y="161925"/>
                  </a:moveTo>
                  <a:lnTo>
                    <a:pt x="47625" y="161925"/>
                  </a:lnTo>
                  <a:lnTo>
                    <a:pt x="47625" y="185801"/>
                  </a:lnTo>
                  <a:lnTo>
                    <a:pt x="66675" y="185801"/>
                  </a:lnTo>
                  <a:lnTo>
                    <a:pt x="66675" y="161925"/>
                  </a:lnTo>
                  <a:close/>
                </a:path>
                <a:path w="292100" h="254000">
                  <a:moveTo>
                    <a:pt x="133350" y="161925"/>
                  </a:moveTo>
                  <a:lnTo>
                    <a:pt x="122300" y="161925"/>
                  </a:lnTo>
                  <a:lnTo>
                    <a:pt x="122300" y="185801"/>
                  </a:lnTo>
                  <a:lnTo>
                    <a:pt x="133350" y="185801"/>
                  </a:lnTo>
                  <a:lnTo>
                    <a:pt x="133350" y="161925"/>
                  </a:lnTo>
                  <a:close/>
                </a:path>
                <a:path w="292100" h="254000">
                  <a:moveTo>
                    <a:pt x="168275" y="161925"/>
                  </a:moveTo>
                  <a:lnTo>
                    <a:pt x="158750" y="161925"/>
                  </a:lnTo>
                  <a:lnTo>
                    <a:pt x="158750" y="185801"/>
                  </a:lnTo>
                  <a:lnTo>
                    <a:pt x="168275" y="185801"/>
                  </a:lnTo>
                  <a:lnTo>
                    <a:pt x="168275" y="161925"/>
                  </a:lnTo>
                  <a:close/>
                </a:path>
                <a:path w="292100" h="254000">
                  <a:moveTo>
                    <a:pt x="212725" y="161925"/>
                  </a:moveTo>
                  <a:lnTo>
                    <a:pt x="193675" y="161925"/>
                  </a:lnTo>
                  <a:lnTo>
                    <a:pt x="193675" y="185801"/>
                  </a:lnTo>
                  <a:lnTo>
                    <a:pt x="212725" y="185801"/>
                  </a:lnTo>
                  <a:lnTo>
                    <a:pt x="212725" y="161925"/>
                  </a:lnTo>
                  <a:close/>
                </a:path>
                <a:path w="292100" h="254000">
                  <a:moveTo>
                    <a:pt x="284225" y="161925"/>
                  </a:moveTo>
                  <a:lnTo>
                    <a:pt x="266700" y="161925"/>
                  </a:lnTo>
                  <a:lnTo>
                    <a:pt x="266700" y="185801"/>
                  </a:lnTo>
                  <a:lnTo>
                    <a:pt x="284225" y="185801"/>
                  </a:lnTo>
                  <a:lnTo>
                    <a:pt x="284225" y="161925"/>
                  </a:lnTo>
                  <a:close/>
                </a:path>
                <a:path w="292100" h="254000">
                  <a:moveTo>
                    <a:pt x="133350" y="122300"/>
                  </a:moveTo>
                  <a:lnTo>
                    <a:pt x="122300" y="122300"/>
                  </a:lnTo>
                  <a:lnTo>
                    <a:pt x="122300" y="147701"/>
                  </a:lnTo>
                  <a:lnTo>
                    <a:pt x="133350" y="147701"/>
                  </a:lnTo>
                  <a:lnTo>
                    <a:pt x="133350" y="122300"/>
                  </a:lnTo>
                  <a:close/>
                </a:path>
                <a:path w="292100" h="254000">
                  <a:moveTo>
                    <a:pt x="168275" y="122300"/>
                  </a:moveTo>
                  <a:lnTo>
                    <a:pt x="158750" y="122300"/>
                  </a:lnTo>
                  <a:lnTo>
                    <a:pt x="158750" y="147701"/>
                  </a:lnTo>
                  <a:lnTo>
                    <a:pt x="168275" y="147701"/>
                  </a:lnTo>
                  <a:lnTo>
                    <a:pt x="168275" y="122300"/>
                  </a:lnTo>
                  <a:close/>
                </a:path>
                <a:path w="292100" h="254000">
                  <a:moveTo>
                    <a:pt x="212725" y="122300"/>
                  </a:moveTo>
                  <a:lnTo>
                    <a:pt x="193675" y="122300"/>
                  </a:lnTo>
                  <a:lnTo>
                    <a:pt x="193675" y="147701"/>
                  </a:lnTo>
                  <a:lnTo>
                    <a:pt x="212725" y="147701"/>
                  </a:lnTo>
                  <a:lnTo>
                    <a:pt x="212725" y="122300"/>
                  </a:lnTo>
                  <a:close/>
                </a:path>
                <a:path w="292100" h="254000">
                  <a:moveTo>
                    <a:pt x="66675" y="133350"/>
                  </a:moveTo>
                  <a:lnTo>
                    <a:pt x="0" y="133350"/>
                  </a:lnTo>
                  <a:lnTo>
                    <a:pt x="0" y="139700"/>
                  </a:lnTo>
                  <a:lnTo>
                    <a:pt x="66675" y="139700"/>
                  </a:lnTo>
                  <a:lnTo>
                    <a:pt x="66675" y="133350"/>
                  </a:lnTo>
                  <a:close/>
                </a:path>
                <a:path w="292100" h="254000">
                  <a:moveTo>
                    <a:pt x="292100" y="133350"/>
                  </a:moveTo>
                  <a:lnTo>
                    <a:pt x="225425" y="133350"/>
                  </a:lnTo>
                  <a:lnTo>
                    <a:pt x="225425" y="139700"/>
                  </a:lnTo>
                  <a:lnTo>
                    <a:pt x="292100" y="139700"/>
                  </a:lnTo>
                  <a:lnTo>
                    <a:pt x="292100" y="133350"/>
                  </a:lnTo>
                  <a:close/>
                </a:path>
                <a:path w="292100" h="254000">
                  <a:moveTo>
                    <a:pt x="133350" y="85725"/>
                  </a:moveTo>
                  <a:lnTo>
                    <a:pt x="122300" y="85725"/>
                  </a:lnTo>
                  <a:lnTo>
                    <a:pt x="122300" y="111125"/>
                  </a:lnTo>
                  <a:lnTo>
                    <a:pt x="133350" y="111125"/>
                  </a:lnTo>
                  <a:lnTo>
                    <a:pt x="133350" y="85725"/>
                  </a:lnTo>
                  <a:close/>
                </a:path>
                <a:path w="292100" h="254000">
                  <a:moveTo>
                    <a:pt x="168275" y="85725"/>
                  </a:moveTo>
                  <a:lnTo>
                    <a:pt x="158750" y="85725"/>
                  </a:lnTo>
                  <a:lnTo>
                    <a:pt x="158750" y="111125"/>
                  </a:lnTo>
                  <a:lnTo>
                    <a:pt x="168275" y="111125"/>
                  </a:lnTo>
                  <a:lnTo>
                    <a:pt x="168275" y="85725"/>
                  </a:lnTo>
                  <a:close/>
                </a:path>
                <a:path w="292100" h="254000">
                  <a:moveTo>
                    <a:pt x="212725" y="85725"/>
                  </a:moveTo>
                  <a:lnTo>
                    <a:pt x="193675" y="85725"/>
                  </a:lnTo>
                  <a:lnTo>
                    <a:pt x="193675" y="111125"/>
                  </a:lnTo>
                  <a:lnTo>
                    <a:pt x="212725" y="111125"/>
                  </a:lnTo>
                  <a:lnTo>
                    <a:pt x="212725" y="85725"/>
                  </a:lnTo>
                  <a:close/>
                </a:path>
                <a:path w="292100" h="254000">
                  <a:moveTo>
                    <a:pt x="146050" y="0"/>
                  </a:moveTo>
                  <a:lnTo>
                    <a:pt x="50800" y="66675"/>
                  </a:lnTo>
                  <a:lnTo>
                    <a:pt x="73025" y="66675"/>
                  </a:lnTo>
                  <a:lnTo>
                    <a:pt x="144525" y="19050"/>
                  </a:lnTo>
                  <a:lnTo>
                    <a:pt x="172828" y="19050"/>
                  </a:lnTo>
                  <a:lnTo>
                    <a:pt x="146050" y="0"/>
                  </a:lnTo>
                  <a:close/>
                </a:path>
                <a:path w="292100" h="254000">
                  <a:moveTo>
                    <a:pt x="172828" y="19050"/>
                  </a:moveTo>
                  <a:lnTo>
                    <a:pt x="147700" y="19050"/>
                  </a:lnTo>
                  <a:lnTo>
                    <a:pt x="217550" y="66675"/>
                  </a:lnTo>
                  <a:lnTo>
                    <a:pt x="239775" y="66675"/>
                  </a:lnTo>
                  <a:lnTo>
                    <a:pt x="172828" y="19050"/>
                  </a:lnTo>
                  <a:close/>
                </a:path>
              </a:pathLst>
            </a:custGeom>
            <a:solidFill>
              <a:srgbClr val="009A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60">
                <a:solidFill>
                  <a:srgbClr val="001242"/>
                </a:solidFill>
              </a:rPr>
              <a:t>Matta</a:t>
            </a:r>
            <a:r>
              <a:rPr dirty="0" spc="-245">
                <a:solidFill>
                  <a:srgbClr val="001242"/>
                </a:solidFill>
              </a:rPr>
              <a:t> </a:t>
            </a:r>
            <a:r>
              <a:rPr dirty="0" spc="-110">
                <a:solidFill>
                  <a:srgbClr val="001242"/>
                </a:solidFill>
              </a:rPr>
              <a:t>at</a:t>
            </a:r>
            <a:r>
              <a:rPr dirty="0" spc="-275">
                <a:solidFill>
                  <a:srgbClr val="001242"/>
                </a:solidFill>
              </a:rPr>
              <a:t> </a:t>
            </a:r>
            <a:r>
              <a:rPr dirty="0" spc="-20">
                <a:solidFill>
                  <a:srgbClr val="001242"/>
                </a:solidFill>
              </a:rPr>
              <a:t>a</a:t>
            </a:r>
            <a:r>
              <a:rPr dirty="0" spc="-280">
                <a:solidFill>
                  <a:srgbClr val="001242"/>
                </a:solidFill>
              </a:rPr>
              <a:t> </a:t>
            </a:r>
            <a:r>
              <a:rPr dirty="0" spc="-114">
                <a:solidFill>
                  <a:srgbClr val="0057E6"/>
                </a:solidFill>
              </a:rPr>
              <a:t>Glance</a:t>
            </a:r>
          </a:p>
        </p:txBody>
      </p:sp>
      <p:sp>
        <p:nvSpPr>
          <p:cNvPr id="74" name="object 7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19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4647" y="3691344"/>
            <a:ext cx="1314577" cy="3426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4998" y="1607946"/>
            <a:ext cx="5871845" cy="13677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 indent="231140">
              <a:lnSpc>
                <a:spcPct val="100000"/>
              </a:lnSpc>
              <a:spcBef>
                <a:spcPts val="105"/>
              </a:spcBef>
            </a:pPr>
            <a:r>
              <a:rPr dirty="0" sz="4400"/>
              <a:t>What</a:t>
            </a:r>
            <a:r>
              <a:rPr dirty="0" sz="4400" spc="-125"/>
              <a:t> </a:t>
            </a:r>
            <a:r>
              <a:rPr dirty="0" sz="4400" spc="-40"/>
              <a:t>Trade</a:t>
            </a:r>
            <a:r>
              <a:rPr dirty="0" sz="4400" spc="-105"/>
              <a:t> </a:t>
            </a:r>
            <a:r>
              <a:rPr dirty="0" sz="4400" spc="-10"/>
              <a:t>Integration </a:t>
            </a:r>
            <a:r>
              <a:rPr dirty="0" sz="4400"/>
              <a:t>Means</a:t>
            </a:r>
            <a:r>
              <a:rPr dirty="0" sz="4400" spc="-65"/>
              <a:t> </a:t>
            </a:r>
            <a:r>
              <a:rPr dirty="0" sz="4400"/>
              <a:t>for</a:t>
            </a:r>
            <a:r>
              <a:rPr dirty="0" sz="4400" spc="-55"/>
              <a:t> </a:t>
            </a:r>
            <a:r>
              <a:rPr dirty="0" sz="4400"/>
              <a:t>Africa's</a:t>
            </a:r>
            <a:r>
              <a:rPr dirty="0" sz="4400" spc="-80"/>
              <a:t> </a:t>
            </a:r>
            <a:r>
              <a:rPr dirty="0" sz="4400" spc="-10"/>
              <a:t>Future</a:t>
            </a:r>
            <a:endParaRPr sz="4400"/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" name="object 5" descr=""/>
            <p:cNvSpPr/>
            <p:nvPr/>
          </p:nvSpPr>
          <p:spPr>
            <a:xfrm>
              <a:off x="2411857" y="3163571"/>
              <a:ext cx="4320540" cy="45720"/>
            </a:xfrm>
            <a:custGeom>
              <a:avLst/>
              <a:gdLst/>
              <a:ahLst/>
              <a:cxnLst/>
              <a:rect l="l" t="t" r="r" b="b"/>
              <a:pathLst>
                <a:path w="4320540" h="45719">
                  <a:moveTo>
                    <a:pt x="4320286" y="0"/>
                  </a:moveTo>
                  <a:lnTo>
                    <a:pt x="0" y="0"/>
                  </a:lnTo>
                  <a:lnTo>
                    <a:pt x="0" y="45718"/>
                  </a:lnTo>
                  <a:lnTo>
                    <a:pt x="4320286" y="45718"/>
                  </a:lnTo>
                  <a:lnTo>
                    <a:pt x="4320286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585845"/>
              <a:ext cx="1578356" cy="155765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271" y="4133837"/>
              <a:ext cx="1924366" cy="100966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34224" y="0"/>
              <a:ext cx="1535556" cy="81669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09980" y="0"/>
              <a:ext cx="1634020" cy="155613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3874134" y="1325321"/>
            <a:ext cx="13963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Looking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Ahead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97165" y="1861903"/>
            <a:ext cx="4208780" cy="744220"/>
            <a:chOff x="297165" y="1861903"/>
            <a:chExt cx="4208780" cy="7442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65" y="1861903"/>
              <a:ext cx="4208555" cy="74376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5759" y="1894687"/>
              <a:ext cx="4114800" cy="650240"/>
            </a:xfrm>
            <a:custGeom>
              <a:avLst/>
              <a:gdLst/>
              <a:ahLst/>
              <a:cxnLst/>
              <a:rect l="l" t="t" r="r" b="b"/>
              <a:pathLst>
                <a:path w="4114800" h="650239">
                  <a:moveTo>
                    <a:pt x="4114800" y="0"/>
                  </a:moveTo>
                  <a:lnTo>
                    <a:pt x="0" y="0"/>
                  </a:lnTo>
                  <a:lnTo>
                    <a:pt x="0" y="649757"/>
                  </a:lnTo>
                  <a:lnTo>
                    <a:pt x="4114800" y="649757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269747" y="2555709"/>
            <a:ext cx="4263390" cy="2261870"/>
            <a:chOff x="269747" y="2555709"/>
            <a:chExt cx="4263390" cy="226187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65" y="4071793"/>
              <a:ext cx="4208555" cy="74516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65759" y="4104881"/>
              <a:ext cx="4114800" cy="650240"/>
            </a:xfrm>
            <a:custGeom>
              <a:avLst/>
              <a:gdLst/>
              <a:ahLst/>
              <a:cxnLst/>
              <a:rect l="l" t="t" r="r" b="b"/>
              <a:pathLst>
                <a:path w="4114800" h="650239">
                  <a:moveTo>
                    <a:pt x="4114800" y="0"/>
                  </a:moveTo>
                  <a:lnTo>
                    <a:pt x="0" y="0"/>
                  </a:lnTo>
                  <a:lnTo>
                    <a:pt x="0" y="649757"/>
                  </a:lnTo>
                  <a:lnTo>
                    <a:pt x="4114800" y="649757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47" y="3297936"/>
              <a:ext cx="4263390" cy="79785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65759" y="3357156"/>
              <a:ext cx="4114800" cy="650240"/>
            </a:xfrm>
            <a:custGeom>
              <a:avLst/>
              <a:gdLst/>
              <a:ahLst/>
              <a:cxnLst/>
              <a:rect l="l" t="t" r="r" b="b"/>
              <a:pathLst>
                <a:path w="4114800" h="650239">
                  <a:moveTo>
                    <a:pt x="4114800" y="0"/>
                  </a:moveTo>
                  <a:lnTo>
                    <a:pt x="0" y="0"/>
                  </a:lnTo>
                  <a:lnTo>
                    <a:pt x="0" y="649757"/>
                  </a:lnTo>
                  <a:lnTo>
                    <a:pt x="4114800" y="649757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47" y="2555709"/>
              <a:ext cx="4263390" cy="79785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65759" y="2615158"/>
              <a:ext cx="4114800" cy="650240"/>
            </a:xfrm>
            <a:custGeom>
              <a:avLst/>
              <a:gdLst/>
              <a:ahLst/>
              <a:cxnLst/>
              <a:rect l="l" t="t" r="r" b="b"/>
              <a:pathLst>
                <a:path w="4114800" h="650239">
                  <a:moveTo>
                    <a:pt x="4114800" y="0"/>
                  </a:moveTo>
                  <a:lnTo>
                    <a:pt x="0" y="0"/>
                  </a:lnTo>
                  <a:lnTo>
                    <a:pt x="0" y="649757"/>
                  </a:lnTo>
                  <a:lnTo>
                    <a:pt x="4114800" y="649757"/>
                  </a:lnTo>
                  <a:lnTo>
                    <a:pt x="4114800" y="0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9144000" y="0"/>
                </a:moveTo>
                <a:lnTo>
                  <a:pt x="0" y="0"/>
                </a:lnTo>
                <a:lnTo>
                  <a:pt x="0" y="914400"/>
                </a:lnTo>
                <a:lnTo>
                  <a:pt x="9144000" y="914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269747" y="1083525"/>
            <a:ext cx="4263390" cy="798195"/>
            <a:chOff x="269747" y="1083525"/>
            <a:chExt cx="4263390" cy="798195"/>
          </a:xfrm>
        </p:grpSpPr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47" y="1083525"/>
              <a:ext cx="4263390" cy="79785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38911" y="1142974"/>
              <a:ext cx="4041775" cy="650240"/>
            </a:xfrm>
            <a:custGeom>
              <a:avLst/>
              <a:gdLst/>
              <a:ahLst/>
              <a:cxnLst/>
              <a:rect l="l" t="t" r="r" b="b"/>
              <a:pathLst>
                <a:path w="4041775" h="650239">
                  <a:moveTo>
                    <a:pt x="0" y="649757"/>
                  </a:moveTo>
                  <a:lnTo>
                    <a:pt x="4041648" y="649757"/>
                  </a:lnTo>
                  <a:lnTo>
                    <a:pt x="4041648" y="0"/>
                  </a:lnTo>
                  <a:lnTo>
                    <a:pt x="0" y="0"/>
                  </a:lnTo>
                  <a:lnTo>
                    <a:pt x="0" y="649757"/>
                  </a:lnTo>
                  <a:close/>
                </a:path>
              </a:pathLst>
            </a:custGeom>
            <a:solidFill>
              <a:srgbClr val="F5F7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65759" y="1142974"/>
              <a:ext cx="73660" cy="650240"/>
            </a:xfrm>
            <a:custGeom>
              <a:avLst/>
              <a:gdLst/>
              <a:ahLst/>
              <a:cxnLst/>
              <a:rect l="l" t="t" r="r" b="b"/>
              <a:pathLst>
                <a:path w="73659" h="650239">
                  <a:moveTo>
                    <a:pt x="73152" y="0"/>
                  </a:moveTo>
                  <a:lnTo>
                    <a:pt x="0" y="0"/>
                  </a:lnTo>
                  <a:lnTo>
                    <a:pt x="0" y="649757"/>
                  </a:lnTo>
                  <a:lnTo>
                    <a:pt x="73152" y="649757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1A55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1252728"/>
              <a:ext cx="256031" cy="256032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438912" y="1142974"/>
            <a:ext cx="4041775" cy="65024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474980">
              <a:lnSpc>
                <a:spcPct val="100000"/>
              </a:lnSpc>
              <a:spcBef>
                <a:spcPts val="865"/>
              </a:spcBef>
            </a:pP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Revenue</a:t>
            </a:r>
            <a:r>
              <a:rPr dirty="0" sz="1200" spc="-6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Enhancement</a:t>
            </a:r>
            <a:endParaRPr sz="1200">
              <a:latin typeface="Calibri"/>
              <a:cs typeface="Calibri"/>
            </a:endParaRPr>
          </a:p>
          <a:p>
            <a:pPr marL="516255" marR="397510">
              <a:lnSpc>
                <a:spcPct val="100000"/>
              </a:lnSpc>
              <a:spcBef>
                <a:spcPts val="180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Formalized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trade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expands the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tax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base.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Visible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transactions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reduce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leakage.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Governments</a:t>
            </a:r>
            <a:r>
              <a:rPr dirty="0" sz="8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collect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revenue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from</a:t>
            </a:r>
            <a:r>
              <a:rPr dirty="0" sz="8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previously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invisible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activity.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8934" y="2088222"/>
            <a:ext cx="238163" cy="23816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8934" y="2840863"/>
            <a:ext cx="240728" cy="25603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8934" y="3553967"/>
            <a:ext cx="256031" cy="25603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8934" y="4301744"/>
            <a:ext cx="256031" cy="256032"/>
          </a:xfrm>
          <a:prstGeom prst="rect">
            <a:avLst/>
          </a:prstGeom>
        </p:spPr>
      </p:pic>
      <p:sp>
        <p:nvSpPr>
          <p:cNvPr id="23" name="object 23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22225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40"/>
              <a:t>What</a:t>
            </a:r>
            <a:r>
              <a:rPr dirty="0" spc="-240"/>
              <a:t> </a:t>
            </a:r>
            <a:r>
              <a:rPr dirty="0" spc="-150"/>
              <a:t>Changes</a:t>
            </a:r>
            <a:r>
              <a:rPr dirty="0" spc="-229"/>
              <a:t> </a:t>
            </a:r>
            <a:r>
              <a:rPr dirty="0" spc="-130"/>
              <a:t>for</a:t>
            </a:r>
            <a:r>
              <a:rPr dirty="0" spc="-254"/>
              <a:t> </a:t>
            </a:r>
            <a:r>
              <a:rPr dirty="0" spc="-140">
                <a:solidFill>
                  <a:srgbClr val="0057E6"/>
                </a:solidFill>
              </a:rPr>
              <a:t>Governments</a:t>
            </a:r>
          </a:p>
        </p:txBody>
      </p:sp>
      <p:pic>
        <p:nvPicPr>
          <p:cNvPr id="25" name="object 2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43901" y="463638"/>
            <a:ext cx="868730" cy="226352"/>
          </a:xfrm>
          <a:prstGeom prst="rect">
            <a:avLst/>
          </a:prstGeom>
        </p:spPr>
      </p:pic>
      <p:grpSp>
        <p:nvGrpSpPr>
          <p:cNvPr id="26" name="object 26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27" name="object 27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29" name="object 29" descr=""/>
          <p:cNvSpPr/>
          <p:nvPr/>
        </p:nvSpPr>
        <p:spPr>
          <a:xfrm>
            <a:off x="376910" y="1885035"/>
            <a:ext cx="73660" cy="650240"/>
          </a:xfrm>
          <a:custGeom>
            <a:avLst/>
            <a:gdLst/>
            <a:ahLst/>
            <a:cxnLst/>
            <a:rect l="l" t="t" r="r" b="b"/>
            <a:pathLst>
              <a:path w="73659" h="650239">
                <a:moveTo>
                  <a:pt x="73152" y="0"/>
                </a:moveTo>
                <a:lnTo>
                  <a:pt x="0" y="0"/>
                </a:lnTo>
                <a:lnTo>
                  <a:pt x="0" y="649757"/>
                </a:lnTo>
                <a:lnTo>
                  <a:pt x="73152" y="649757"/>
                </a:lnTo>
                <a:lnTo>
                  <a:pt x="73152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365759" y="2626969"/>
            <a:ext cx="73660" cy="650240"/>
          </a:xfrm>
          <a:custGeom>
            <a:avLst/>
            <a:gdLst/>
            <a:ahLst/>
            <a:cxnLst/>
            <a:rect l="l" t="t" r="r" b="b"/>
            <a:pathLst>
              <a:path w="73659" h="650239">
                <a:moveTo>
                  <a:pt x="73152" y="0"/>
                </a:moveTo>
                <a:lnTo>
                  <a:pt x="0" y="0"/>
                </a:lnTo>
                <a:lnTo>
                  <a:pt x="0" y="649757"/>
                </a:lnTo>
                <a:lnTo>
                  <a:pt x="73152" y="649757"/>
                </a:lnTo>
                <a:lnTo>
                  <a:pt x="73152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365759" y="3396157"/>
            <a:ext cx="73660" cy="650240"/>
          </a:xfrm>
          <a:custGeom>
            <a:avLst/>
            <a:gdLst/>
            <a:ahLst/>
            <a:cxnLst/>
            <a:rect l="l" t="t" r="r" b="b"/>
            <a:pathLst>
              <a:path w="73659" h="650239">
                <a:moveTo>
                  <a:pt x="73152" y="0"/>
                </a:moveTo>
                <a:lnTo>
                  <a:pt x="0" y="0"/>
                </a:lnTo>
                <a:lnTo>
                  <a:pt x="0" y="649757"/>
                </a:lnTo>
                <a:lnTo>
                  <a:pt x="73152" y="649757"/>
                </a:lnTo>
                <a:lnTo>
                  <a:pt x="73152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369265" y="4094899"/>
            <a:ext cx="73660" cy="650240"/>
          </a:xfrm>
          <a:custGeom>
            <a:avLst/>
            <a:gdLst/>
            <a:ahLst/>
            <a:cxnLst/>
            <a:rect l="l" t="t" r="r" b="b"/>
            <a:pathLst>
              <a:path w="73659" h="650239">
                <a:moveTo>
                  <a:pt x="73151" y="0"/>
                </a:moveTo>
                <a:lnTo>
                  <a:pt x="0" y="0"/>
                </a:lnTo>
                <a:lnTo>
                  <a:pt x="0" y="649757"/>
                </a:lnTo>
                <a:lnTo>
                  <a:pt x="73151" y="649757"/>
                </a:lnTo>
                <a:lnTo>
                  <a:pt x="73151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438912" y="1912792"/>
            <a:ext cx="4041775" cy="275590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504825">
              <a:lnSpc>
                <a:spcPct val="100000"/>
              </a:lnSpc>
              <a:spcBef>
                <a:spcPts val="470"/>
              </a:spcBef>
            </a:pP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Industrialization</a:t>
            </a:r>
            <a:r>
              <a:rPr dirty="0" sz="1200" spc="4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Acceleration</a:t>
            </a:r>
            <a:endParaRPr sz="1200">
              <a:latin typeface="Calibri"/>
              <a:cs typeface="Calibri"/>
            </a:endParaRPr>
          </a:p>
          <a:p>
            <a:pPr marL="512445">
              <a:lnSpc>
                <a:spcPct val="100000"/>
              </a:lnSpc>
              <a:spcBef>
                <a:spcPts val="254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Local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manufacturers</a:t>
            </a:r>
            <a:r>
              <a:rPr dirty="0" sz="800" spc="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discover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regional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inputs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at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competitive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prices.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Import</a:t>
            </a:r>
            <a:endParaRPr sz="800">
              <a:latin typeface="Calibri"/>
              <a:cs typeface="Calibri"/>
            </a:endParaRPr>
          </a:p>
          <a:p>
            <a:pPr marL="512445">
              <a:lnSpc>
                <a:spcPct val="100000"/>
              </a:lnSpc>
            </a:pP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substitution</a:t>
            </a:r>
            <a:r>
              <a:rPr dirty="0" sz="800" spc="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becomes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organic.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Value chains</a:t>
            </a:r>
            <a:r>
              <a:rPr dirty="0" sz="800" spc="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develop</a:t>
            </a:r>
            <a:r>
              <a:rPr dirty="0" sz="800" spc="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locally.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800">
              <a:latin typeface="Calibri"/>
              <a:cs typeface="Calibri"/>
            </a:endParaRPr>
          </a:p>
          <a:p>
            <a:pPr marL="457200">
              <a:lnSpc>
                <a:spcPct val="100000"/>
              </a:lnSpc>
            </a:pP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Trade</a:t>
            </a:r>
            <a:r>
              <a:rPr dirty="0" sz="1200" spc="-1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Sovereignty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&amp;</a:t>
            </a:r>
            <a:r>
              <a:rPr dirty="0" sz="1200" spc="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Oversight</a:t>
            </a:r>
            <a:endParaRPr sz="12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405"/>
              </a:spcBef>
            </a:pP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Real-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time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visibility</a:t>
            </a:r>
            <a:r>
              <a:rPr dirty="0" sz="800" spc="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into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trade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flows, finance</a:t>
            </a:r>
            <a:r>
              <a:rPr dirty="0" sz="800" spc="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deployment,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 and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settlement. Production</a:t>
            </a:r>
            <a:endParaRPr sz="8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5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data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by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sector,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compliance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metrics,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and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corridor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analytics.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8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</a:pP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Regional</a:t>
            </a:r>
            <a:r>
              <a:rPr dirty="0" sz="1200" spc="-2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Corridor</a:t>
            </a:r>
            <a:r>
              <a:rPr dirty="0" sz="1200" spc="-3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Development</a:t>
            </a:r>
            <a:endParaRPr sz="1200">
              <a:latin typeface="Calibri"/>
              <a:cs typeface="Calibri"/>
            </a:endParaRPr>
          </a:p>
          <a:p>
            <a:pPr marL="497840" marR="588010">
              <a:lnSpc>
                <a:spcPct val="100000"/>
              </a:lnSpc>
              <a:spcBef>
                <a:spcPts val="350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Digital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infrastructure</a:t>
            </a:r>
            <a:r>
              <a:rPr dirty="0" sz="800" spc="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transforms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agreements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into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functioning</a:t>
            </a:r>
            <a:r>
              <a:rPr dirty="0" sz="800" spc="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corridors.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AfCFTA</a:t>
            </a:r>
            <a:r>
              <a:rPr dirty="0" sz="8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moves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from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framework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to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execution.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800">
              <a:latin typeface="Calibri"/>
              <a:cs typeface="Calibri"/>
            </a:endParaRPr>
          </a:p>
          <a:p>
            <a:pPr marL="504825">
              <a:lnSpc>
                <a:spcPct val="100000"/>
              </a:lnSpc>
            </a:pP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Private</a:t>
            </a:r>
            <a:r>
              <a:rPr dirty="0" sz="1200" spc="-4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Sector</a:t>
            </a:r>
            <a:r>
              <a:rPr dirty="0" sz="12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Growth</a:t>
            </a:r>
            <a:endParaRPr sz="1200">
              <a:latin typeface="Calibri"/>
              <a:cs typeface="Calibri"/>
            </a:endParaRPr>
          </a:p>
          <a:p>
            <a:pPr marL="512445" marR="487680">
              <a:lnSpc>
                <a:spcPct val="100000"/>
              </a:lnSpc>
              <a:spcBef>
                <a:spcPts val="425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SMEs</a:t>
            </a:r>
            <a:r>
              <a:rPr dirty="0" sz="800" spc="-4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access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regional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markets.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Large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enterprises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find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verified supply.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Jobs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created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across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value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chains.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4" name="object 3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11165" y="1175651"/>
            <a:ext cx="3331337" cy="3353435"/>
          </a:xfrm>
          <a:prstGeom prst="rect">
            <a:avLst/>
          </a:prstGeom>
        </p:spPr>
      </p:pic>
      <p:sp>
        <p:nvSpPr>
          <p:cNvPr id="35" name="object 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>
                <a:solidFill>
                  <a:srgbClr val="FFFFFF"/>
                </a:solidFill>
              </a:rPr>
              <a:t>Page</a:t>
            </a:r>
            <a:r>
              <a:rPr dirty="0" spc="35">
                <a:solidFill>
                  <a:srgbClr val="FFFFFF"/>
                </a:solidFill>
              </a:rPr>
              <a:t> </a:t>
            </a:r>
            <a:fld id="{81D60167-4931-47E6-BA6A-407CBD079E47}" type="slidenum">
              <a:rPr dirty="0" spc="-25">
                <a:solidFill>
                  <a:srgbClr val="FFFFFF"/>
                </a:solidFill>
              </a:rPr>
              <a:t>21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A1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8819" y="299973"/>
            <a:ext cx="395859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75"/>
              <a:t>Trade</a:t>
            </a:r>
            <a:r>
              <a:rPr dirty="0" sz="2800" spc="-250"/>
              <a:t> </a:t>
            </a:r>
            <a:r>
              <a:rPr dirty="0" sz="2800" spc="-145"/>
              <a:t>Visibility</a:t>
            </a:r>
            <a:r>
              <a:rPr dirty="0" sz="2800" spc="-295"/>
              <a:t> </a:t>
            </a:r>
            <a:r>
              <a:rPr dirty="0" sz="2800" spc="-140"/>
              <a:t>Unlocks</a:t>
            </a:r>
            <a:r>
              <a:rPr dirty="0" sz="2800" spc="-275"/>
              <a:t> </a:t>
            </a:r>
            <a:r>
              <a:rPr dirty="0" sz="2800" spc="-110">
                <a:solidFill>
                  <a:srgbClr val="255FFF"/>
                </a:solidFill>
              </a:rPr>
              <a:t>Capital</a:t>
            </a:r>
            <a:endParaRPr sz="2800"/>
          </a:p>
        </p:txBody>
      </p:sp>
      <p:sp>
        <p:nvSpPr>
          <p:cNvPr id="4" name="object 4" descr=""/>
          <p:cNvSpPr txBox="1"/>
          <p:nvPr/>
        </p:nvSpPr>
        <p:spPr>
          <a:xfrm>
            <a:off x="1487169" y="942847"/>
            <a:ext cx="644271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When</a:t>
            </a:r>
            <a:r>
              <a:rPr dirty="0" sz="105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trade</a:t>
            </a:r>
            <a:r>
              <a:rPr dirty="0" sz="105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becomes</a:t>
            </a:r>
            <a:r>
              <a:rPr dirty="0" sz="105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visible,</a:t>
            </a:r>
            <a:r>
              <a:rPr dirty="0" sz="105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verifiable,</a:t>
            </a:r>
            <a:r>
              <a:rPr dirty="0" sz="1050" spc="-4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105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traceable,</a:t>
            </a:r>
            <a:r>
              <a:rPr dirty="0" sz="105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capital</a:t>
            </a:r>
            <a:r>
              <a:rPr dirty="0" sz="105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that</a:t>
            </a:r>
            <a:r>
              <a:rPr dirty="0" sz="105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has</a:t>
            </a:r>
            <a:r>
              <a:rPr dirty="0" sz="105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been</a:t>
            </a:r>
            <a:r>
              <a:rPr dirty="0" sz="105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waiting</a:t>
            </a:r>
            <a:r>
              <a:rPr dirty="0" sz="105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on</a:t>
            </a:r>
            <a:r>
              <a:rPr dirty="0" sz="105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the</a:t>
            </a:r>
            <a:r>
              <a:rPr dirty="0" sz="105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sidelines</a:t>
            </a:r>
            <a:r>
              <a:rPr dirty="0" sz="105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can</a:t>
            </a:r>
            <a:r>
              <a:rPr dirty="0" sz="105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3A7CEC"/>
                </a:solidFill>
                <a:latin typeface="Calibri"/>
                <a:cs typeface="Calibri"/>
              </a:rPr>
              <a:t>finally</a:t>
            </a:r>
            <a:r>
              <a:rPr dirty="0" sz="105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3A7CEC"/>
                </a:solidFill>
                <a:latin typeface="Calibri"/>
                <a:cs typeface="Calibri"/>
              </a:rPr>
              <a:t>deploy.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57200" y="1301622"/>
            <a:ext cx="2606040" cy="1280160"/>
            <a:chOff x="457200" y="1301622"/>
            <a:chExt cx="2606040" cy="128016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1301622"/>
              <a:ext cx="2606040" cy="1280160"/>
            </a:xfrm>
            <a:custGeom>
              <a:avLst/>
              <a:gdLst/>
              <a:ahLst/>
              <a:cxnLst/>
              <a:rect l="l" t="t" r="r" b="b"/>
              <a:pathLst>
                <a:path w="2606040" h="1280160">
                  <a:moveTo>
                    <a:pt x="2606040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2606040" y="1280159"/>
                  </a:lnTo>
                  <a:lnTo>
                    <a:pt x="2606040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60" y="1411350"/>
              <a:ext cx="256031" cy="256032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457200" y="1301622"/>
            <a:ext cx="2606040" cy="128016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548640">
              <a:lnSpc>
                <a:spcPct val="100000"/>
              </a:lnSpc>
              <a:spcBef>
                <a:spcPts val="950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Becomes</a:t>
            </a: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Measurable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400">
              <a:latin typeface="Calibri"/>
              <a:cs typeface="Calibri"/>
            </a:endParaRPr>
          </a:p>
          <a:p>
            <a:pPr marL="13652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Verified</a:t>
            </a:r>
            <a:r>
              <a:rPr dirty="0" sz="1050" spc="-4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supply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chains</a:t>
            </a:r>
            <a:r>
              <a:rPr dirty="0" sz="1050" spc="-2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mean</a:t>
            </a:r>
            <a:r>
              <a:rPr dirty="0" sz="1050" spc="-3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investors</a:t>
            </a:r>
            <a:endParaRPr sz="1050">
              <a:latin typeface="Calibri"/>
              <a:cs typeface="Calibri"/>
            </a:endParaRPr>
          </a:p>
          <a:p>
            <a:pPr marL="136525">
              <a:lnSpc>
                <a:spcPct val="100000"/>
              </a:lnSpc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assess</a:t>
            </a:r>
            <a:r>
              <a:rPr dirty="0" sz="1050" spc="-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risk</a:t>
            </a:r>
            <a:r>
              <a:rPr dirty="0" sz="1050" spc="-3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with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data,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not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assumptions.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291840" y="1301622"/>
            <a:ext cx="2606040" cy="1280160"/>
            <a:chOff x="3291840" y="1301622"/>
            <a:chExt cx="2606040" cy="1280160"/>
          </a:xfrm>
        </p:grpSpPr>
        <p:sp>
          <p:nvSpPr>
            <p:cNvPr id="10" name="object 10" descr=""/>
            <p:cNvSpPr/>
            <p:nvPr/>
          </p:nvSpPr>
          <p:spPr>
            <a:xfrm>
              <a:off x="3291840" y="1301622"/>
              <a:ext cx="2606040" cy="1280160"/>
            </a:xfrm>
            <a:custGeom>
              <a:avLst/>
              <a:gdLst/>
              <a:ahLst/>
              <a:cxnLst/>
              <a:rect l="l" t="t" r="r" b="b"/>
              <a:pathLst>
                <a:path w="2606040" h="1280160">
                  <a:moveTo>
                    <a:pt x="2606040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2606040" y="1280159"/>
                  </a:lnTo>
                  <a:lnTo>
                    <a:pt x="2606040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00" y="1411350"/>
              <a:ext cx="256032" cy="256032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3291840" y="1301622"/>
            <a:ext cx="2606040" cy="12801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57834">
              <a:lnSpc>
                <a:spcPct val="100000"/>
              </a:lnSpc>
              <a:spcBef>
                <a:spcPts val="869"/>
              </a:spcBef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Corridors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Become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Assets</a:t>
            </a:r>
            <a:endParaRPr sz="1400">
              <a:latin typeface="Calibri"/>
              <a:cs typeface="Calibri"/>
            </a:endParaRPr>
          </a:p>
          <a:p>
            <a:pPr marL="137795" marR="193675">
              <a:lnSpc>
                <a:spcPct val="100000"/>
              </a:lnSpc>
              <a:spcBef>
                <a:spcPts val="1614"/>
              </a:spcBef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Functioning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trade</a:t>
            </a:r>
            <a:r>
              <a:rPr dirty="0" sz="1050" spc="-2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corridors</a:t>
            </a:r>
            <a:r>
              <a:rPr dirty="0" sz="1050" spc="-5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are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investable infrastructure—predictable,</a:t>
            </a:r>
            <a:r>
              <a:rPr dirty="0" sz="1050" spc="15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governable, scalable.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6126479" y="1301622"/>
            <a:ext cx="2606040" cy="1280160"/>
            <a:chOff x="6126479" y="1301622"/>
            <a:chExt cx="2606040" cy="1280160"/>
          </a:xfrm>
        </p:grpSpPr>
        <p:sp>
          <p:nvSpPr>
            <p:cNvPr id="14" name="object 14" descr=""/>
            <p:cNvSpPr/>
            <p:nvPr/>
          </p:nvSpPr>
          <p:spPr>
            <a:xfrm>
              <a:off x="6126479" y="1301622"/>
              <a:ext cx="2606040" cy="1280160"/>
            </a:xfrm>
            <a:custGeom>
              <a:avLst/>
              <a:gdLst/>
              <a:ahLst/>
              <a:cxnLst/>
              <a:rect l="l" t="t" r="r" b="b"/>
              <a:pathLst>
                <a:path w="2606040" h="1280160">
                  <a:moveTo>
                    <a:pt x="2606039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2606039" y="1280159"/>
                  </a:lnTo>
                  <a:lnTo>
                    <a:pt x="2606039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3639" y="1411350"/>
              <a:ext cx="256032" cy="256032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6126479" y="1301622"/>
            <a:ext cx="2606040" cy="12801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503555">
              <a:lnSpc>
                <a:spcPct val="100000"/>
              </a:lnSpc>
              <a:spcBef>
                <a:spcPts val="869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Jobs</a:t>
            </a:r>
            <a:r>
              <a:rPr dirty="0" sz="1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Trade</a:t>
            </a:r>
            <a:endParaRPr sz="1400">
              <a:latin typeface="Calibri"/>
              <a:cs typeface="Calibri"/>
            </a:endParaRPr>
          </a:p>
          <a:p>
            <a:pPr marL="137795" marR="441959">
              <a:lnSpc>
                <a:spcPct val="100000"/>
              </a:lnSpc>
              <a:spcBef>
                <a:spcPts val="1614"/>
              </a:spcBef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Each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verified</a:t>
            </a:r>
            <a:r>
              <a:rPr dirty="0" sz="1050" spc="-3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trade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corridor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creates hundreds</a:t>
            </a:r>
            <a:r>
              <a:rPr dirty="0" sz="1050" spc="-3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to</a:t>
            </a:r>
            <a:r>
              <a:rPr dirty="0" sz="1050" spc="-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thousands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of</a:t>
            </a:r>
            <a:r>
              <a:rPr dirty="0" sz="1050" spc="-1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jobs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 across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value</a:t>
            </a:r>
            <a:r>
              <a:rPr dirty="0" sz="1050" spc="-5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chains.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57200" y="2856115"/>
            <a:ext cx="2606040" cy="1280160"/>
            <a:chOff x="457200" y="2856115"/>
            <a:chExt cx="2606040" cy="1280160"/>
          </a:xfrm>
        </p:grpSpPr>
        <p:sp>
          <p:nvSpPr>
            <p:cNvPr id="18" name="object 18" descr=""/>
            <p:cNvSpPr/>
            <p:nvPr/>
          </p:nvSpPr>
          <p:spPr>
            <a:xfrm>
              <a:off x="457200" y="2856115"/>
              <a:ext cx="2606040" cy="1280160"/>
            </a:xfrm>
            <a:custGeom>
              <a:avLst/>
              <a:gdLst/>
              <a:ahLst/>
              <a:cxnLst/>
              <a:rect l="l" t="t" r="r" b="b"/>
              <a:pathLst>
                <a:path w="2606040" h="1280160">
                  <a:moveTo>
                    <a:pt x="2606040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2606040" y="1280159"/>
                  </a:lnTo>
                  <a:lnTo>
                    <a:pt x="2606040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60" y="2965831"/>
              <a:ext cx="256031" cy="256031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57200" y="2856115"/>
            <a:ext cx="2606040" cy="12801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57200">
              <a:lnSpc>
                <a:spcPct val="100000"/>
              </a:lnSpc>
              <a:spcBef>
                <a:spcPts val="869"/>
              </a:spcBef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r>
              <a:rPr dirty="0" sz="1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Multiplies</a:t>
            </a:r>
            <a:endParaRPr sz="1400">
              <a:latin typeface="Calibri"/>
              <a:cs typeface="Calibri"/>
            </a:endParaRPr>
          </a:p>
          <a:p>
            <a:pPr marL="136525" marR="154305">
              <a:lnSpc>
                <a:spcPct val="100000"/>
              </a:lnSpc>
              <a:spcBef>
                <a:spcPts val="1620"/>
              </a:spcBef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FDI</a:t>
            </a:r>
            <a:r>
              <a:rPr dirty="0" sz="1050" spc="-1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drives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higher</a:t>
            </a:r>
            <a:r>
              <a:rPr dirty="0" sz="1050" spc="-2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export</a:t>
            </a:r>
            <a:r>
              <a:rPr dirty="0" sz="1050" spc="-3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volumes,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expanded</a:t>
            </a:r>
            <a:r>
              <a:rPr dirty="0" sz="1050" spc="-4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tax</a:t>
            </a:r>
            <a:r>
              <a:rPr dirty="0" sz="1050" spc="-3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base,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and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sustained</a:t>
            </a:r>
            <a:r>
              <a:rPr dirty="0" sz="1050" spc="-1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revenue growth.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3291840" y="2856115"/>
            <a:ext cx="2606040" cy="1280160"/>
            <a:chOff x="3291840" y="2856115"/>
            <a:chExt cx="2606040" cy="1280160"/>
          </a:xfrm>
        </p:grpSpPr>
        <p:sp>
          <p:nvSpPr>
            <p:cNvPr id="22" name="object 22" descr=""/>
            <p:cNvSpPr/>
            <p:nvPr/>
          </p:nvSpPr>
          <p:spPr>
            <a:xfrm>
              <a:off x="3291840" y="2856115"/>
              <a:ext cx="2606040" cy="1280160"/>
            </a:xfrm>
            <a:custGeom>
              <a:avLst/>
              <a:gdLst/>
              <a:ahLst/>
              <a:cxnLst/>
              <a:rect l="l" t="t" r="r" b="b"/>
              <a:pathLst>
                <a:path w="2606040" h="1280160">
                  <a:moveTo>
                    <a:pt x="2606040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2606040" y="1280159"/>
                  </a:lnTo>
                  <a:lnTo>
                    <a:pt x="2606040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0" y="2965831"/>
              <a:ext cx="256032" cy="256031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3291840" y="2856115"/>
            <a:ext cx="2606040" cy="12801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57834">
              <a:lnSpc>
                <a:spcPct val="100000"/>
              </a:lnSpc>
              <a:spcBef>
                <a:spcPts val="869"/>
              </a:spcBef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Competitive</a:t>
            </a:r>
            <a:r>
              <a:rPr dirty="0" sz="14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Positioning</a:t>
            </a:r>
            <a:endParaRPr sz="1400">
              <a:latin typeface="Calibri"/>
              <a:cs typeface="Calibri"/>
            </a:endParaRPr>
          </a:p>
          <a:p>
            <a:pPr algn="just" marL="137795" marR="457200">
              <a:lnSpc>
                <a:spcPct val="100000"/>
              </a:lnSpc>
              <a:spcBef>
                <a:spcPts val="1620"/>
              </a:spcBef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Nations</a:t>
            </a:r>
            <a:r>
              <a:rPr dirty="0" sz="1050" spc="-3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that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build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trade</a:t>
            </a:r>
            <a:r>
              <a:rPr dirty="0" sz="1050" spc="-2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visibility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first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become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the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hub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for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verified</a:t>
            </a:r>
            <a:r>
              <a:rPr dirty="0" sz="1050" spc="-4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regional commerce.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6126479" y="2856115"/>
            <a:ext cx="2606040" cy="1280160"/>
            <a:chOff x="6126479" y="2856115"/>
            <a:chExt cx="2606040" cy="1280160"/>
          </a:xfrm>
        </p:grpSpPr>
        <p:sp>
          <p:nvSpPr>
            <p:cNvPr id="26" name="object 26" descr=""/>
            <p:cNvSpPr/>
            <p:nvPr/>
          </p:nvSpPr>
          <p:spPr>
            <a:xfrm>
              <a:off x="6126479" y="2856115"/>
              <a:ext cx="2606040" cy="1280160"/>
            </a:xfrm>
            <a:custGeom>
              <a:avLst/>
              <a:gdLst/>
              <a:ahLst/>
              <a:cxnLst/>
              <a:rect l="l" t="t" r="r" b="b"/>
              <a:pathLst>
                <a:path w="2606040" h="1280160">
                  <a:moveTo>
                    <a:pt x="2606039" y="0"/>
                  </a:moveTo>
                  <a:lnTo>
                    <a:pt x="0" y="0"/>
                  </a:lnTo>
                  <a:lnTo>
                    <a:pt x="0" y="1280159"/>
                  </a:lnTo>
                  <a:lnTo>
                    <a:pt x="2606039" y="1280159"/>
                  </a:lnTo>
                  <a:lnTo>
                    <a:pt x="2606039" y="0"/>
                  </a:lnTo>
                  <a:close/>
                </a:path>
              </a:pathLst>
            </a:custGeom>
            <a:solidFill>
              <a:srgbClr val="1224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63639" y="2965831"/>
              <a:ext cx="256032" cy="256031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6126479" y="2856115"/>
            <a:ext cx="2606040" cy="128016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algn="ctr" marR="212725">
              <a:lnSpc>
                <a:spcPct val="100000"/>
              </a:lnSpc>
              <a:spcBef>
                <a:spcPts val="869"/>
              </a:spcBef>
            </a:pP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Technology</a:t>
            </a:r>
            <a:r>
              <a:rPr dirty="0" sz="14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Transfer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>
              <a:latin typeface="Calibri"/>
              <a:cs typeface="Calibri"/>
            </a:endParaRPr>
          </a:p>
          <a:p>
            <a:pPr algn="ctr" marL="137795" marR="289560" indent="-12700">
              <a:lnSpc>
                <a:spcPct val="100000"/>
              </a:lnSpc>
            </a:pP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International</a:t>
            </a:r>
            <a:r>
              <a:rPr dirty="0" sz="1050" spc="-4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partners</a:t>
            </a:r>
            <a:r>
              <a:rPr dirty="0" sz="1050" spc="-3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bring</a:t>
            </a:r>
            <a:r>
              <a:rPr dirty="0" sz="1050" spc="-2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operational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best</a:t>
            </a:r>
            <a:r>
              <a:rPr dirty="0" sz="1050" spc="-2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practices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and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global</a:t>
            </a:r>
            <a:r>
              <a:rPr dirty="0" sz="1050" spc="-25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>
                <a:solidFill>
                  <a:srgbClr val="DAE2F3"/>
                </a:solidFill>
                <a:latin typeface="Calibri"/>
                <a:cs typeface="Calibri"/>
              </a:rPr>
              <a:t>market</a:t>
            </a:r>
            <a:r>
              <a:rPr dirty="0" sz="1050" spc="-40">
                <a:solidFill>
                  <a:srgbClr val="DAE2F3"/>
                </a:solidFill>
                <a:latin typeface="Calibri"/>
                <a:cs typeface="Calibri"/>
              </a:rPr>
              <a:t> </a:t>
            </a:r>
            <a:r>
              <a:rPr dirty="0" sz="1050" spc="-10">
                <a:solidFill>
                  <a:srgbClr val="DAE2F3"/>
                </a:solidFill>
                <a:latin typeface="Calibri"/>
                <a:cs typeface="Calibri"/>
              </a:rPr>
              <a:t>access.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678051" y="4313440"/>
            <a:ext cx="5788025" cy="320040"/>
          </a:xfrm>
          <a:prstGeom prst="rect">
            <a:avLst/>
          </a:prstGeom>
          <a:solidFill>
            <a:srgbClr val="1A55DB"/>
          </a:solidFill>
        </p:spPr>
        <p:txBody>
          <a:bodyPr wrap="square" lIns="0" tIns="387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dirty="0" sz="11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trade</a:t>
            </a: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becomes</a:t>
            </a:r>
            <a:r>
              <a:rPr dirty="0" sz="11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visible,</a:t>
            </a:r>
            <a:r>
              <a:rPr dirty="0" sz="11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follows.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22225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43901" y="463638"/>
            <a:ext cx="868730" cy="226352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7997570" y="4624666"/>
            <a:ext cx="894080" cy="289560"/>
            <a:chOff x="7997570" y="4624666"/>
            <a:chExt cx="894080" cy="289560"/>
          </a:xfrm>
        </p:grpSpPr>
        <p:sp>
          <p:nvSpPr>
            <p:cNvPr id="33" name="object 33" descr=""/>
            <p:cNvSpPr/>
            <p:nvPr/>
          </p:nvSpPr>
          <p:spPr>
            <a:xfrm>
              <a:off x="7997571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893953" y="144627"/>
                  </a:moveTo>
                  <a:lnTo>
                    <a:pt x="886574" y="98920"/>
                  </a:lnTo>
                  <a:lnTo>
                    <a:pt x="866038" y="59220"/>
                  </a:lnTo>
                  <a:lnTo>
                    <a:pt x="834720" y="27914"/>
                  </a:lnTo>
                  <a:lnTo>
                    <a:pt x="795007" y="7378"/>
                  </a:lnTo>
                  <a:lnTo>
                    <a:pt x="749300" y="0"/>
                  </a:lnTo>
                  <a:lnTo>
                    <a:pt x="144653" y="0"/>
                  </a:lnTo>
                  <a:lnTo>
                    <a:pt x="98933" y="7378"/>
                  </a:lnTo>
                  <a:lnTo>
                    <a:pt x="59220" y="27914"/>
                  </a:lnTo>
                  <a:lnTo>
                    <a:pt x="27901" y="59220"/>
                  </a:lnTo>
                  <a:lnTo>
                    <a:pt x="7366" y="98920"/>
                  </a:lnTo>
                  <a:lnTo>
                    <a:pt x="0" y="144627"/>
                  </a:lnTo>
                  <a:lnTo>
                    <a:pt x="7366" y="190347"/>
                  </a:lnTo>
                  <a:lnTo>
                    <a:pt x="27901" y="230060"/>
                  </a:lnTo>
                  <a:lnTo>
                    <a:pt x="59220" y="261366"/>
                  </a:lnTo>
                  <a:lnTo>
                    <a:pt x="98933" y="281901"/>
                  </a:lnTo>
                  <a:lnTo>
                    <a:pt x="144653" y="289267"/>
                  </a:lnTo>
                  <a:lnTo>
                    <a:pt x="749300" y="289267"/>
                  </a:lnTo>
                  <a:lnTo>
                    <a:pt x="795007" y="281901"/>
                  </a:lnTo>
                  <a:lnTo>
                    <a:pt x="834720" y="261366"/>
                  </a:lnTo>
                  <a:lnTo>
                    <a:pt x="866038" y="230060"/>
                  </a:lnTo>
                  <a:lnTo>
                    <a:pt x="886574" y="190347"/>
                  </a:lnTo>
                  <a:lnTo>
                    <a:pt x="893953" y="144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52001" y="4683569"/>
              <a:ext cx="171450" cy="171450"/>
            </a:xfrm>
            <a:prstGeom prst="rect">
              <a:avLst/>
            </a:prstGeom>
          </p:spPr>
        </p:pic>
      </p:grpSp>
      <p:sp>
        <p:nvSpPr>
          <p:cNvPr id="35" name="object 35" descr=""/>
          <p:cNvSpPr txBox="1"/>
          <p:nvPr/>
        </p:nvSpPr>
        <p:spPr>
          <a:xfrm>
            <a:off x="2313177" y="4717034"/>
            <a:ext cx="451421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60"/>
              </a:lnSpc>
            </a:pPr>
            <a:r>
              <a:rPr dirty="0" sz="700" spc="-10">
                <a:solidFill>
                  <a:srgbClr val="3A7CEC"/>
                </a:solidFill>
                <a:latin typeface="Calibri Light"/>
                <a:cs typeface="Calibri Light"/>
              </a:rPr>
              <a:t>Sources: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UNCTAD</a:t>
            </a:r>
            <a:r>
              <a:rPr dirty="0" sz="700" spc="10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World</a:t>
            </a:r>
            <a:r>
              <a:rPr dirty="0" sz="700" spc="-2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 Light"/>
                <a:cs typeface="Calibri Light"/>
              </a:rPr>
              <a:t>Investment</a:t>
            </a:r>
            <a:r>
              <a:rPr dirty="0" sz="700" spc="10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Report</a:t>
            </a:r>
            <a:r>
              <a:rPr dirty="0" sz="700" spc="-1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2024;</a:t>
            </a:r>
            <a:r>
              <a:rPr dirty="0" sz="700" spc="-1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AfDB</a:t>
            </a:r>
            <a:r>
              <a:rPr dirty="0" sz="700" spc="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African</a:t>
            </a:r>
            <a:r>
              <a:rPr dirty="0" sz="700" spc="-1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 Light"/>
                <a:cs typeface="Calibri Light"/>
              </a:rPr>
              <a:t>Economic</a:t>
            </a:r>
            <a:r>
              <a:rPr dirty="0" sz="700" spc="-1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Outlook</a:t>
            </a:r>
            <a:r>
              <a:rPr dirty="0" sz="700" spc="-1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2024;</a:t>
            </a:r>
            <a:r>
              <a:rPr dirty="0" sz="700" spc="-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IFC Emerging</a:t>
            </a:r>
            <a:r>
              <a:rPr dirty="0" sz="700" spc="-2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Markets</a:t>
            </a:r>
            <a:r>
              <a:rPr dirty="0" sz="700" spc="-15">
                <a:solidFill>
                  <a:srgbClr val="3A7CEC"/>
                </a:solidFill>
                <a:latin typeface="Calibri Light"/>
                <a:cs typeface="Calibri Light"/>
              </a:rPr>
              <a:t> </a:t>
            </a:r>
            <a:r>
              <a:rPr dirty="0" sz="700">
                <a:solidFill>
                  <a:srgbClr val="3A7CEC"/>
                </a:solidFill>
                <a:latin typeface="Calibri Light"/>
                <a:cs typeface="Calibri Light"/>
              </a:rPr>
              <a:t>Compass </a:t>
            </a:r>
            <a:r>
              <a:rPr dirty="0" sz="700" spc="-20">
                <a:solidFill>
                  <a:srgbClr val="3A7CEC"/>
                </a:solidFill>
                <a:latin typeface="Calibri Light"/>
                <a:cs typeface="Calibri Light"/>
              </a:rPr>
              <a:t>2024</a:t>
            </a:r>
            <a:endParaRPr sz="700">
              <a:latin typeface="Calibri Light"/>
              <a:cs typeface="Calibri Light"/>
            </a:endParaRPr>
          </a:p>
        </p:txBody>
      </p:sp>
      <p:sp>
        <p:nvSpPr>
          <p:cNvPr id="36" name="object 3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465">
              <a:lnSpc>
                <a:spcPts val="880"/>
              </a:lnSpc>
            </a:pPr>
            <a:r>
              <a:rPr dirty="0"/>
              <a:t>Page</a:t>
            </a:r>
            <a:r>
              <a:rPr dirty="0" spc="35"/>
              <a:t> </a:t>
            </a:r>
            <a:fld id="{81D60167-4931-47E6-BA6A-407CBD079E47}" type="slidenum">
              <a:rPr dirty="0" spc="-25"/>
              <a:t>22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6001"/>
            <a:ext cx="100330" cy="5127625"/>
          </a:xfrm>
          <a:custGeom>
            <a:avLst/>
            <a:gdLst/>
            <a:ahLst/>
            <a:cxnLst/>
            <a:rect l="l" t="t" r="r" b="b"/>
            <a:pathLst>
              <a:path w="100330" h="5127625">
                <a:moveTo>
                  <a:pt x="100000" y="5127498"/>
                </a:moveTo>
                <a:lnTo>
                  <a:pt x="100000" y="0"/>
                </a:lnTo>
                <a:lnTo>
                  <a:pt x="0" y="0"/>
                </a:lnTo>
                <a:lnTo>
                  <a:pt x="0" y="5127498"/>
                </a:lnTo>
                <a:lnTo>
                  <a:pt x="100000" y="5127498"/>
                </a:lnTo>
                <a:close/>
              </a:path>
            </a:pathLst>
          </a:custGeom>
          <a:solidFill>
            <a:srgbClr val="0057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90219" y="892809"/>
            <a:ext cx="51504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What</a:t>
            </a:r>
            <a:r>
              <a:rPr dirty="0" sz="1200" spc="-3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does</a:t>
            </a:r>
            <a:r>
              <a:rPr dirty="0" sz="1200" spc="-1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achieving</a:t>
            </a:r>
            <a:r>
              <a:rPr dirty="0" sz="1200" spc="-5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trade</a:t>
            </a:r>
            <a:r>
              <a:rPr dirty="0" sz="1200" spc="-3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Calibri"/>
                <a:cs typeface="Calibri"/>
              </a:rPr>
              <a:t>integration</a:t>
            </a:r>
            <a:r>
              <a:rPr dirty="0" sz="1200" spc="-45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through</a:t>
            </a:r>
            <a:r>
              <a:rPr dirty="0" sz="1200" spc="-55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digital</a:t>
            </a:r>
            <a:r>
              <a:rPr dirty="0" sz="1200" spc="-3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Calibri"/>
                <a:cs typeface="Calibri"/>
              </a:rPr>
              <a:t>innovation</a:t>
            </a:r>
            <a:r>
              <a:rPr dirty="0" sz="1200" spc="-15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actually</a:t>
            </a:r>
            <a:r>
              <a:rPr dirty="0" sz="1200" spc="-25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04040"/>
                </a:solidFill>
                <a:latin typeface="Calibri"/>
                <a:cs typeface="Calibri"/>
              </a:rPr>
              <a:t>look </a:t>
            </a:r>
            <a:r>
              <a:rPr dirty="0" sz="1200" spc="-10">
                <a:solidFill>
                  <a:srgbClr val="404040"/>
                </a:solidFill>
                <a:latin typeface="Calibri"/>
                <a:cs typeface="Calibri"/>
              </a:rPr>
              <a:t>like?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70287" y="1231356"/>
            <a:ext cx="4190365" cy="807085"/>
            <a:chOff x="370287" y="1231356"/>
            <a:chExt cx="4190365" cy="8070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287" y="1231356"/>
              <a:ext cx="4190326" cy="8070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38175" y="1264412"/>
              <a:ext cx="4097020" cy="713740"/>
            </a:xfrm>
            <a:custGeom>
              <a:avLst/>
              <a:gdLst/>
              <a:ahLst/>
              <a:cxnLst/>
              <a:rect l="l" t="t" r="r" b="b"/>
              <a:pathLst>
                <a:path w="4097020" h="713739">
                  <a:moveTo>
                    <a:pt x="4096512" y="0"/>
                  </a:moveTo>
                  <a:lnTo>
                    <a:pt x="0" y="0"/>
                  </a:lnTo>
                  <a:lnTo>
                    <a:pt x="0" y="713232"/>
                  </a:lnTo>
                  <a:lnTo>
                    <a:pt x="4096512" y="713232"/>
                  </a:lnTo>
                  <a:lnTo>
                    <a:pt x="4096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75335" y="1401572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80">
                  <a:moveTo>
                    <a:pt x="205740" y="0"/>
                  </a:moveTo>
                  <a:lnTo>
                    <a:pt x="158565" y="5431"/>
                  </a:lnTo>
                  <a:lnTo>
                    <a:pt x="115260" y="20905"/>
                  </a:lnTo>
                  <a:lnTo>
                    <a:pt x="77060" y="45186"/>
                  </a:lnTo>
                  <a:lnTo>
                    <a:pt x="45198" y="77044"/>
                  </a:lnTo>
                  <a:lnTo>
                    <a:pt x="20911" y="115244"/>
                  </a:lnTo>
                  <a:lnTo>
                    <a:pt x="5433" y="158553"/>
                  </a:lnTo>
                  <a:lnTo>
                    <a:pt x="0" y="205739"/>
                  </a:lnTo>
                  <a:lnTo>
                    <a:pt x="5433" y="252886"/>
                  </a:lnTo>
                  <a:lnTo>
                    <a:pt x="20911" y="296180"/>
                  </a:lnTo>
                  <a:lnTo>
                    <a:pt x="45198" y="334382"/>
                  </a:lnTo>
                  <a:lnTo>
                    <a:pt x="77060" y="366253"/>
                  </a:lnTo>
                  <a:lnTo>
                    <a:pt x="115260" y="390552"/>
                  </a:lnTo>
                  <a:lnTo>
                    <a:pt x="158565" y="406041"/>
                  </a:lnTo>
                  <a:lnTo>
                    <a:pt x="205740" y="411479"/>
                  </a:lnTo>
                  <a:lnTo>
                    <a:pt x="252914" y="406041"/>
                  </a:lnTo>
                  <a:lnTo>
                    <a:pt x="296219" y="390552"/>
                  </a:lnTo>
                  <a:lnTo>
                    <a:pt x="334419" y="366253"/>
                  </a:lnTo>
                  <a:lnTo>
                    <a:pt x="366281" y="334382"/>
                  </a:lnTo>
                  <a:lnTo>
                    <a:pt x="390568" y="296180"/>
                  </a:lnTo>
                  <a:lnTo>
                    <a:pt x="406046" y="252886"/>
                  </a:lnTo>
                  <a:lnTo>
                    <a:pt x="411480" y="205739"/>
                  </a:lnTo>
                  <a:lnTo>
                    <a:pt x="406046" y="158553"/>
                  </a:lnTo>
                  <a:lnTo>
                    <a:pt x="390568" y="115244"/>
                  </a:lnTo>
                  <a:lnTo>
                    <a:pt x="366281" y="77044"/>
                  </a:lnTo>
                  <a:lnTo>
                    <a:pt x="334419" y="45186"/>
                  </a:lnTo>
                  <a:lnTo>
                    <a:pt x="296219" y="20905"/>
                  </a:lnTo>
                  <a:lnTo>
                    <a:pt x="252914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1C1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29691" y="1461008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69822" y="1234432"/>
            <a:ext cx="3274060" cy="620395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85"/>
              </a:spcBef>
            </a:pP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Africa</a:t>
            </a:r>
            <a:r>
              <a:rPr dirty="0" sz="1200" spc="-5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Sourcing</a:t>
            </a:r>
            <a:r>
              <a:rPr dirty="0" sz="1200" spc="-3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Africa</a:t>
            </a:r>
            <a:r>
              <a:rPr dirty="0" sz="1200" spc="-5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0A1A3A"/>
                </a:solidFill>
                <a:latin typeface="Calibri"/>
                <a:cs typeface="Calibri"/>
              </a:rPr>
              <a:t>First</a:t>
            </a:r>
            <a:endParaRPr sz="12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535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When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manufacturer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 in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Lagos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needs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raw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materials,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the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first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search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is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regional.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Visible,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verified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African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supply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is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the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default.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70287" y="2100036"/>
            <a:ext cx="4190365" cy="807085"/>
            <a:chOff x="370287" y="2100036"/>
            <a:chExt cx="4190365" cy="807085"/>
          </a:xfrm>
        </p:grpSpPr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287" y="2100036"/>
              <a:ext cx="4190326" cy="80706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38175" y="2133092"/>
              <a:ext cx="4097020" cy="713740"/>
            </a:xfrm>
            <a:custGeom>
              <a:avLst/>
              <a:gdLst/>
              <a:ahLst/>
              <a:cxnLst/>
              <a:rect l="l" t="t" r="r" b="b"/>
              <a:pathLst>
                <a:path w="4097020" h="713739">
                  <a:moveTo>
                    <a:pt x="4096512" y="0"/>
                  </a:moveTo>
                  <a:lnTo>
                    <a:pt x="0" y="0"/>
                  </a:lnTo>
                  <a:lnTo>
                    <a:pt x="0" y="713232"/>
                  </a:lnTo>
                  <a:lnTo>
                    <a:pt x="4096512" y="713232"/>
                  </a:lnTo>
                  <a:lnTo>
                    <a:pt x="4096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75335" y="2270252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80">
                  <a:moveTo>
                    <a:pt x="205740" y="0"/>
                  </a:moveTo>
                  <a:lnTo>
                    <a:pt x="158565" y="5431"/>
                  </a:lnTo>
                  <a:lnTo>
                    <a:pt x="115260" y="20905"/>
                  </a:lnTo>
                  <a:lnTo>
                    <a:pt x="77060" y="45186"/>
                  </a:lnTo>
                  <a:lnTo>
                    <a:pt x="45198" y="77044"/>
                  </a:lnTo>
                  <a:lnTo>
                    <a:pt x="20911" y="115244"/>
                  </a:lnTo>
                  <a:lnTo>
                    <a:pt x="5433" y="158553"/>
                  </a:lnTo>
                  <a:lnTo>
                    <a:pt x="0" y="205740"/>
                  </a:lnTo>
                  <a:lnTo>
                    <a:pt x="5433" y="252886"/>
                  </a:lnTo>
                  <a:lnTo>
                    <a:pt x="20911" y="296180"/>
                  </a:lnTo>
                  <a:lnTo>
                    <a:pt x="45198" y="334382"/>
                  </a:lnTo>
                  <a:lnTo>
                    <a:pt x="77060" y="366253"/>
                  </a:lnTo>
                  <a:lnTo>
                    <a:pt x="115260" y="390552"/>
                  </a:lnTo>
                  <a:lnTo>
                    <a:pt x="158565" y="406041"/>
                  </a:lnTo>
                  <a:lnTo>
                    <a:pt x="205740" y="411480"/>
                  </a:lnTo>
                  <a:lnTo>
                    <a:pt x="252914" y="406041"/>
                  </a:lnTo>
                  <a:lnTo>
                    <a:pt x="296219" y="390552"/>
                  </a:lnTo>
                  <a:lnTo>
                    <a:pt x="334419" y="366253"/>
                  </a:lnTo>
                  <a:lnTo>
                    <a:pt x="366281" y="334382"/>
                  </a:lnTo>
                  <a:lnTo>
                    <a:pt x="390568" y="296180"/>
                  </a:lnTo>
                  <a:lnTo>
                    <a:pt x="406046" y="252886"/>
                  </a:lnTo>
                  <a:lnTo>
                    <a:pt x="411480" y="205740"/>
                  </a:lnTo>
                  <a:lnTo>
                    <a:pt x="406046" y="158553"/>
                  </a:lnTo>
                  <a:lnTo>
                    <a:pt x="390568" y="115244"/>
                  </a:lnTo>
                  <a:lnTo>
                    <a:pt x="366281" y="77044"/>
                  </a:lnTo>
                  <a:lnTo>
                    <a:pt x="334419" y="45186"/>
                  </a:lnTo>
                  <a:lnTo>
                    <a:pt x="296219" y="20905"/>
                  </a:lnTo>
                  <a:lnTo>
                    <a:pt x="252914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1C1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729691" y="2329941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69822" y="2173604"/>
            <a:ext cx="3238500" cy="554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Structured</a:t>
            </a:r>
            <a:r>
              <a:rPr dirty="0" sz="1200" spc="-4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Regional</a:t>
            </a:r>
            <a:r>
              <a:rPr dirty="0" sz="1200" spc="-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Value</a:t>
            </a:r>
            <a:r>
              <a:rPr dirty="0" sz="1200" spc="-20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Chains</a:t>
            </a:r>
            <a:endParaRPr sz="12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800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Ivory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Coast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produces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cocoa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butter. Nigeria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transforms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it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into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cosmetics.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Kenya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packages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and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distributes.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 Each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step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visible,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financed,</a:t>
            </a:r>
            <a:r>
              <a:rPr dirty="0" sz="800" spc="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and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settled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digitally.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370287" y="2968716"/>
            <a:ext cx="4190365" cy="807085"/>
            <a:chOff x="370287" y="2968716"/>
            <a:chExt cx="4190365" cy="807085"/>
          </a:xfrm>
        </p:grpSpPr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287" y="2968716"/>
              <a:ext cx="4190326" cy="807067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438175" y="3001771"/>
              <a:ext cx="4097020" cy="713740"/>
            </a:xfrm>
            <a:custGeom>
              <a:avLst/>
              <a:gdLst/>
              <a:ahLst/>
              <a:cxnLst/>
              <a:rect l="l" t="t" r="r" b="b"/>
              <a:pathLst>
                <a:path w="4097020" h="713739">
                  <a:moveTo>
                    <a:pt x="4096512" y="0"/>
                  </a:moveTo>
                  <a:lnTo>
                    <a:pt x="0" y="0"/>
                  </a:lnTo>
                  <a:lnTo>
                    <a:pt x="0" y="713231"/>
                  </a:lnTo>
                  <a:lnTo>
                    <a:pt x="4096512" y="713231"/>
                  </a:lnTo>
                  <a:lnTo>
                    <a:pt x="4096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75335" y="3138931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40" y="0"/>
                  </a:moveTo>
                  <a:lnTo>
                    <a:pt x="158565" y="5431"/>
                  </a:lnTo>
                  <a:lnTo>
                    <a:pt x="115260" y="20905"/>
                  </a:lnTo>
                  <a:lnTo>
                    <a:pt x="77060" y="45186"/>
                  </a:lnTo>
                  <a:lnTo>
                    <a:pt x="45198" y="77044"/>
                  </a:lnTo>
                  <a:lnTo>
                    <a:pt x="20911" y="115244"/>
                  </a:lnTo>
                  <a:lnTo>
                    <a:pt x="5433" y="158553"/>
                  </a:lnTo>
                  <a:lnTo>
                    <a:pt x="0" y="205740"/>
                  </a:lnTo>
                  <a:lnTo>
                    <a:pt x="5433" y="252886"/>
                  </a:lnTo>
                  <a:lnTo>
                    <a:pt x="20911" y="296180"/>
                  </a:lnTo>
                  <a:lnTo>
                    <a:pt x="45198" y="334382"/>
                  </a:lnTo>
                  <a:lnTo>
                    <a:pt x="77060" y="366253"/>
                  </a:lnTo>
                  <a:lnTo>
                    <a:pt x="115260" y="390552"/>
                  </a:lnTo>
                  <a:lnTo>
                    <a:pt x="158565" y="406041"/>
                  </a:lnTo>
                  <a:lnTo>
                    <a:pt x="205740" y="411480"/>
                  </a:lnTo>
                  <a:lnTo>
                    <a:pt x="252914" y="406041"/>
                  </a:lnTo>
                  <a:lnTo>
                    <a:pt x="296219" y="390552"/>
                  </a:lnTo>
                  <a:lnTo>
                    <a:pt x="334419" y="366253"/>
                  </a:lnTo>
                  <a:lnTo>
                    <a:pt x="366281" y="334382"/>
                  </a:lnTo>
                  <a:lnTo>
                    <a:pt x="390568" y="296180"/>
                  </a:lnTo>
                  <a:lnTo>
                    <a:pt x="406046" y="252886"/>
                  </a:lnTo>
                  <a:lnTo>
                    <a:pt x="411480" y="205740"/>
                  </a:lnTo>
                  <a:lnTo>
                    <a:pt x="406046" y="158553"/>
                  </a:lnTo>
                  <a:lnTo>
                    <a:pt x="390568" y="115244"/>
                  </a:lnTo>
                  <a:lnTo>
                    <a:pt x="366281" y="77044"/>
                  </a:lnTo>
                  <a:lnTo>
                    <a:pt x="334419" y="45186"/>
                  </a:lnTo>
                  <a:lnTo>
                    <a:pt x="296219" y="20905"/>
                  </a:lnTo>
                  <a:lnTo>
                    <a:pt x="252914" y="5431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1C1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729691" y="3198317"/>
            <a:ext cx="1162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169822" y="3032886"/>
            <a:ext cx="298196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Digitally</a:t>
            </a:r>
            <a:r>
              <a:rPr dirty="0" sz="1200" spc="-4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Enabled</a:t>
            </a:r>
            <a:r>
              <a:rPr dirty="0" sz="1200" spc="-4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Trade</a:t>
            </a:r>
            <a:r>
              <a:rPr dirty="0" sz="1200" spc="-5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Corridors</a:t>
            </a:r>
            <a:endParaRPr sz="12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835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Every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major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intra-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African</a:t>
            </a:r>
            <a:r>
              <a:rPr dirty="0" sz="800" spc="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trade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route</a:t>
            </a:r>
            <a:r>
              <a:rPr dirty="0" sz="800" spc="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has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digital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infrastructure:</a:t>
            </a:r>
            <a:r>
              <a:rPr dirty="0" sz="800" spc="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verified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producers,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predictable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demand,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controlled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logistics,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disciplined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finance.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370287" y="3837358"/>
            <a:ext cx="4190365" cy="807085"/>
            <a:chOff x="370287" y="3837358"/>
            <a:chExt cx="4190365" cy="807085"/>
          </a:xfrm>
        </p:grpSpPr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0287" y="3837358"/>
              <a:ext cx="4190326" cy="80706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38175" y="3870401"/>
              <a:ext cx="4097020" cy="713740"/>
            </a:xfrm>
            <a:custGeom>
              <a:avLst/>
              <a:gdLst/>
              <a:ahLst/>
              <a:cxnLst/>
              <a:rect l="l" t="t" r="r" b="b"/>
              <a:pathLst>
                <a:path w="4097020" h="713739">
                  <a:moveTo>
                    <a:pt x="4096512" y="0"/>
                  </a:moveTo>
                  <a:lnTo>
                    <a:pt x="0" y="0"/>
                  </a:lnTo>
                  <a:lnTo>
                    <a:pt x="0" y="713232"/>
                  </a:lnTo>
                  <a:lnTo>
                    <a:pt x="4096512" y="713232"/>
                  </a:lnTo>
                  <a:lnTo>
                    <a:pt x="4096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75335" y="4007561"/>
              <a:ext cx="411480" cy="411480"/>
            </a:xfrm>
            <a:custGeom>
              <a:avLst/>
              <a:gdLst/>
              <a:ahLst/>
              <a:cxnLst/>
              <a:rect l="l" t="t" r="r" b="b"/>
              <a:pathLst>
                <a:path w="411480" h="411479">
                  <a:moveTo>
                    <a:pt x="205740" y="0"/>
                  </a:moveTo>
                  <a:lnTo>
                    <a:pt x="158565" y="5433"/>
                  </a:lnTo>
                  <a:lnTo>
                    <a:pt x="115260" y="20911"/>
                  </a:lnTo>
                  <a:lnTo>
                    <a:pt x="77060" y="45198"/>
                  </a:lnTo>
                  <a:lnTo>
                    <a:pt x="45198" y="77060"/>
                  </a:lnTo>
                  <a:lnTo>
                    <a:pt x="20911" y="115260"/>
                  </a:lnTo>
                  <a:lnTo>
                    <a:pt x="5433" y="158565"/>
                  </a:lnTo>
                  <a:lnTo>
                    <a:pt x="0" y="205740"/>
                  </a:lnTo>
                  <a:lnTo>
                    <a:pt x="5433" y="252914"/>
                  </a:lnTo>
                  <a:lnTo>
                    <a:pt x="20911" y="296219"/>
                  </a:lnTo>
                  <a:lnTo>
                    <a:pt x="45198" y="334419"/>
                  </a:lnTo>
                  <a:lnTo>
                    <a:pt x="77060" y="366281"/>
                  </a:lnTo>
                  <a:lnTo>
                    <a:pt x="115260" y="390568"/>
                  </a:lnTo>
                  <a:lnTo>
                    <a:pt x="158565" y="406046"/>
                  </a:lnTo>
                  <a:lnTo>
                    <a:pt x="205740" y="411480"/>
                  </a:lnTo>
                  <a:lnTo>
                    <a:pt x="252914" y="406046"/>
                  </a:lnTo>
                  <a:lnTo>
                    <a:pt x="296219" y="390568"/>
                  </a:lnTo>
                  <a:lnTo>
                    <a:pt x="334419" y="366281"/>
                  </a:lnTo>
                  <a:lnTo>
                    <a:pt x="366281" y="334419"/>
                  </a:lnTo>
                  <a:lnTo>
                    <a:pt x="390568" y="296219"/>
                  </a:lnTo>
                  <a:lnTo>
                    <a:pt x="406046" y="252914"/>
                  </a:lnTo>
                  <a:lnTo>
                    <a:pt x="411480" y="205740"/>
                  </a:lnTo>
                  <a:lnTo>
                    <a:pt x="406046" y="158565"/>
                  </a:lnTo>
                  <a:lnTo>
                    <a:pt x="390568" y="115260"/>
                  </a:lnTo>
                  <a:lnTo>
                    <a:pt x="366281" y="77060"/>
                  </a:lnTo>
                  <a:lnTo>
                    <a:pt x="334419" y="45198"/>
                  </a:lnTo>
                  <a:lnTo>
                    <a:pt x="296219" y="20911"/>
                  </a:lnTo>
                  <a:lnTo>
                    <a:pt x="252914" y="5433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1C1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729691" y="4067657"/>
            <a:ext cx="1155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69822" y="3882931"/>
            <a:ext cx="2744470" cy="56261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15"/>
              </a:spcBef>
            </a:pPr>
            <a:r>
              <a:rPr dirty="0" sz="1200" b="1">
                <a:solidFill>
                  <a:srgbClr val="0A1A3A"/>
                </a:solidFill>
                <a:latin typeface="Calibri"/>
                <a:cs typeface="Calibri"/>
              </a:rPr>
              <a:t>Globally</a:t>
            </a:r>
            <a:r>
              <a:rPr dirty="0" sz="1200" spc="-5" b="1">
                <a:solidFill>
                  <a:srgbClr val="0A1A3A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A1A3A"/>
                </a:solidFill>
                <a:latin typeface="Calibri"/>
                <a:cs typeface="Calibri"/>
              </a:rPr>
              <a:t>Competitive Enterprises</a:t>
            </a:r>
            <a:endParaRPr sz="12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spcBef>
                <a:spcPts val="350"/>
              </a:spcBef>
            </a:pP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African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producers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compete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on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quality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and</a:t>
            </a:r>
            <a:r>
              <a:rPr dirty="0" sz="800" spc="-3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price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with</a:t>
            </a:r>
            <a:r>
              <a:rPr dirty="0" sz="800" spc="-3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international</a:t>
            </a:r>
            <a:r>
              <a:rPr dirty="0" sz="800" spc="50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suppliers—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because</a:t>
            </a:r>
            <a:r>
              <a:rPr dirty="0" sz="800" spc="2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they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have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the</a:t>
            </a:r>
            <a:r>
              <a:rPr dirty="0" sz="800" spc="-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465469"/>
                </a:solidFill>
                <a:latin typeface="Calibri"/>
                <a:cs typeface="Calibri"/>
              </a:rPr>
              <a:t>infrastructure</a:t>
            </a:r>
            <a:r>
              <a:rPr dirty="0" sz="800" spc="20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to</a:t>
            </a:r>
            <a:r>
              <a:rPr dirty="0" sz="800" spc="-1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465469"/>
                </a:solidFill>
                <a:latin typeface="Calibri"/>
                <a:cs typeface="Calibri"/>
              </a:rPr>
              <a:t>prove</a:t>
            </a:r>
            <a:r>
              <a:rPr dirty="0" sz="800" spc="-5">
                <a:solidFill>
                  <a:srgbClr val="465469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465469"/>
                </a:solidFill>
                <a:latin typeface="Calibri"/>
                <a:cs typeface="Calibri"/>
              </a:rPr>
              <a:t>it.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861052" y="4276445"/>
            <a:ext cx="346773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This</a:t>
            </a:r>
            <a:r>
              <a:rPr dirty="0" sz="1100" spc="-2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is</a:t>
            </a:r>
            <a:r>
              <a:rPr dirty="0" sz="1100" spc="-1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not</a:t>
            </a:r>
            <a:r>
              <a:rPr dirty="0" sz="1100" spc="-2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a</a:t>
            </a:r>
            <a:r>
              <a:rPr dirty="0" sz="1100" spc="-1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1A55DB"/>
                </a:solidFill>
                <a:latin typeface="Calibri"/>
                <a:cs typeface="Calibri"/>
              </a:rPr>
              <a:t>20-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year aspiration.</a:t>
            </a:r>
            <a:r>
              <a:rPr dirty="0" sz="1100" spc="-3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With</a:t>
            </a:r>
            <a:r>
              <a:rPr dirty="0" sz="1100" spc="-2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the</a:t>
            </a:r>
            <a:r>
              <a:rPr dirty="0" sz="1100" spc="-1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right</a:t>
            </a:r>
            <a:r>
              <a:rPr dirty="0" sz="1100" spc="-10">
                <a:solidFill>
                  <a:srgbClr val="1A55DB"/>
                </a:solidFill>
                <a:latin typeface="Calibri"/>
                <a:cs typeface="Calibri"/>
              </a:rPr>
              <a:t> infrastructure,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elements</a:t>
            </a:r>
            <a:r>
              <a:rPr dirty="0" sz="1100" spc="-4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of</a:t>
            </a:r>
            <a:r>
              <a:rPr dirty="0" sz="1100" spc="-3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this</a:t>
            </a:r>
            <a:r>
              <a:rPr dirty="0" sz="1100" spc="-1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vision</a:t>
            </a:r>
            <a:r>
              <a:rPr dirty="0" sz="1100" spc="-4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are</a:t>
            </a:r>
            <a:r>
              <a:rPr dirty="0" sz="1100" spc="-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achievable</a:t>
            </a:r>
            <a:r>
              <a:rPr dirty="0" sz="1100" spc="-2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within</a:t>
            </a:r>
            <a:r>
              <a:rPr dirty="0" sz="1100" spc="-30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A55DB"/>
                </a:solidFill>
                <a:latin typeface="Calibri"/>
                <a:cs typeface="Calibri"/>
              </a:rPr>
              <a:t>5–10</a:t>
            </a:r>
            <a:r>
              <a:rPr dirty="0" sz="1100" spc="-15">
                <a:solidFill>
                  <a:srgbClr val="1A55DB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1A55DB"/>
                </a:solidFill>
                <a:latin typeface="Calibri"/>
                <a:cs typeface="Calibri"/>
              </a:rPr>
              <a:t>years.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659688" y="373507"/>
            <a:ext cx="24301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20">
                <a:solidFill>
                  <a:srgbClr val="0A1A3A"/>
                </a:solidFill>
              </a:rPr>
              <a:t>The</a:t>
            </a:r>
            <a:r>
              <a:rPr dirty="0" spc="-260">
                <a:solidFill>
                  <a:srgbClr val="0A1A3A"/>
                </a:solidFill>
              </a:rPr>
              <a:t> </a:t>
            </a:r>
            <a:r>
              <a:rPr dirty="0" spc="-145">
                <a:solidFill>
                  <a:srgbClr val="0A1A3A"/>
                </a:solidFill>
              </a:rPr>
              <a:t>Africa</a:t>
            </a:r>
            <a:r>
              <a:rPr dirty="0" spc="-240">
                <a:solidFill>
                  <a:srgbClr val="0A1A3A"/>
                </a:solidFill>
              </a:rPr>
              <a:t> </a:t>
            </a:r>
            <a:r>
              <a:rPr dirty="0" spc="-130">
                <a:solidFill>
                  <a:srgbClr val="0057E6"/>
                </a:solidFill>
              </a:rPr>
              <a:t>2035</a:t>
            </a:r>
            <a:r>
              <a:rPr dirty="0" spc="-265">
                <a:solidFill>
                  <a:srgbClr val="0057E6"/>
                </a:solidFill>
              </a:rPr>
              <a:t> </a:t>
            </a:r>
            <a:r>
              <a:rPr dirty="0" spc="-110">
                <a:solidFill>
                  <a:srgbClr val="0057E6"/>
                </a:solidFill>
              </a:rPr>
              <a:t>Vision</a:t>
            </a:r>
          </a:p>
        </p:txBody>
      </p:sp>
      <p:sp>
        <p:nvSpPr>
          <p:cNvPr id="30" name="object 30" descr=""/>
          <p:cNvSpPr/>
          <p:nvPr/>
        </p:nvSpPr>
        <p:spPr>
          <a:xfrm>
            <a:off x="505383" y="397890"/>
            <a:ext cx="635" cy="334645"/>
          </a:xfrm>
          <a:custGeom>
            <a:avLst/>
            <a:gdLst/>
            <a:ahLst/>
            <a:cxnLst/>
            <a:rect l="l" t="t" r="r" b="b"/>
            <a:pathLst>
              <a:path w="634" h="334645">
                <a:moveTo>
                  <a:pt x="0" y="0"/>
                </a:moveTo>
                <a:lnTo>
                  <a:pt x="12" y="334137"/>
                </a:lnTo>
              </a:path>
            </a:pathLst>
          </a:custGeom>
          <a:ln w="38100">
            <a:solidFill>
              <a:srgbClr val="0057E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1" name="object 3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3357" y="397827"/>
            <a:ext cx="1121282" cy="292163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7972425" y="4624666"/>
            <a:ext cx="894080" cy="289560"/>
            <a:chOff x="7972425" y="4624666"/>
            <a:chExt cx="894080" cy="289560"/>
          </a:xfrm>
        </p:grpSpPr>
        <p:sp>
          <p:nvSpPr>
            <p:cNvPr id="33" name="object 33" descr=""/>
            <p:cNvSpPr/>
            <p:nvPr/>
          </p:nvSpPr>
          <p:spPr>
            <a:xfrm>
              <a:off x="7972425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749300" y="0"/>
                  </a:moveTo>
                  <a:lnTo>
                    <a:pt x="144652" y="0"/>
                  </a:lnTo>
                  <a:lnTo>
                    <a:pt x="98934" y="7373"/>
                  </a:lnTo>
                  <a:lnTo>
                    <a:pt x="59225" y="27906"/>
                  </a:lnTo>
                  <a:lnTo>
                    <a:pt x="27911" y="59214"/>
                  </a:lnTo>
                  <a:lnTo>
                    <a:pt x="7375" y="98916"/>
                  </a:lnTo>
                  <a:lnTo>
                    <a:pt x="0" y="144627"/>
                  </a:lnTo>
                  <a:lnTo>
                    <a:pt x="7375" y="190345"/>
                  </a:lnTo>
                  <a:lnTo>
                    <a:pt x="27911" y="230050"/>
                  </a:lnTo>
                  <a:lnTo>
                    <a:pt x="59225" y="261360"/>
                  </a:lnTo>
                  <a:lnTo>
                    <a:pt x="98934" y="281894"/>
                  </a:lnTo>
                  <a:lnTo>
                    <a:pt x="144652" y="289267"/>
                  </a:lnTo>
                  <a:lnTo>
                    <a:pt x="749300" y="289267"/>
                  </a:lnTo>
                  <a:lnTo>
                    <a:pt x="795018" y="281894"/>
                  </a:lnTo>
                  <a:lnTo>
                    <a:pt x="834727" y="261360"/>
                  </a:lnTo>
                  <a:lnTo>
                    <a:pt x="866041" y="230050"/>
                  </a:lnTo>
                  <a:lnTo>
                    <a:pt x="886577" y="190345"/>
                  </a:lnTo>
                  <a:lnTo>
                    <a:pt x="893952" y="144627"/>
                  </a:lnTo>
                  <a:lnTo>
                    <a:pt x="886577" y="98916"/>
                  </a:lnTo>
                  <a:lnTo>
                    <a:pt x="866041" y="59214"/>
                  </a:lnTo>
                  <a:lnTo>
                    <a:pt x="834727" y="27906"/>
                  </a:lnTo>
                  <a:lnTo>
                    <a:pt x="795018" y="7373"/>
                  </a:lnTo>
                  <a:lnTo>
                    <a:pt x="749300" y="0"/>
                  </a:lnTo>
                  <a:close/>
                </a:path>
              </a:pathLst>
            </a:custGeom>
            <a:solidFill>
              <a:srgbClr val="0112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6855" y="4683569"/>
              <a:ext cx="171450" cy="171450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2863" y="1371650"/>
            <a:ext cx="3811650" cy="2703829"/>
          </a:xfrm>
          <a:prstGeom prst="rect">
            <a:avLst/>
          </a:prstGeom>
        </p:spPr>
      </p:pic>
      <p:sp>
        <p:nvSpPr>
          <p:cNvPr id="36" name="object 36" descr=""/>
          <p:cNvSpPr txBox="1"/>
          <p:nvPr/>
        </p:nvSpPr>
        <p:spPr>
          <a:xfrm>
            <a:off x="8146160" y="4726406"/>
            <a:ext cx="362585" cy="130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Page</a:t>
            </a:r>
            <a:r>
              <a:rPr dirty="0" sz="8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23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34772" y="4908753"/>
            <a:ext cx="412369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60"/>
              </a:lnSpc>
            </a:pPr>
            <a:r>
              <a:rPr dirty="0" sz="700" spc="-10">
                <a:latin typeface="Calibri Light"/>
                <a:cs typeface="Calibri Light"/>
              </a:rPr>
              <a:t>Sources:</a:t>
            </a:r>
            <a:r>
              <a:rPr dirty="0" sz="700" spc="-5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African</a:t>
            </a:r>
            <a:r>
              <a:rPr dirty="0" sz="700" spc="-5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Union</a:t>
            </a:r>
            <a:r>
              <a:rPr dirty="0" sz="700" spc="-15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Agenda</a:t>
            </a:r>
            <a:r>
              <a:rPr dirty="0" sz="700" spc="-10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2063;</a:t>
            </a:r>
            <a:r>
              <a:rPr dirty="0" sz="700" spc="-5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AfCFTA</a:t>
            </a:r>
            <a:r>
              <a:rPr dirty="0" sz="700" spc="15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Protocol</a:t>
            </a:r>
            <a:r>
              <a:rPr dirty="0" sz="700" spc="-20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on</a:t>
            </a:r>
            <a:r>
              <a:rPr dirty="0" sz="700" spc="-10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Digital</a:t>
            </a:r>
            <a:r>
              <a:rPr dirty="0" sz="700" spc="-30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Trade;</a:t>
            </a:r>
            <a:r>
              <a:rPr dirty="0" sz="700" spc="-5">
                <a:latin typeface="Calibri Light"/>
                <a:cs typeface="Calibri Light"/>
              </a:rPr>
              <a:t> </a:t>
            </a:r>
            <a:r>
              <a:rPr dirty="0" sz="700" spc="-10">
                <a:latin typeface="Calibri Light"/>
                <a:cs typeface="Calibri Light"/>
              </a:rPr>
              <a:t>McKinsey </a:t>
            </a:r>
            <a:r>
              <a:rPr dirty="0" sz="700">
                <a:latin typeface="Calibri Light"/>
                <a:cs typeface="Calibri Light"/>
              </a:rPr>
              <a:t>Africa's</a:t>
            </a:r>
            <a:r>
              <a:rPr dirty="0" sz="700" spc="5">
                <a:latin typeface="Calibri Light"/>
                <a:cs typeface="Calibri Light"/>
              </a:rPr>
              <a:t> </a:t>
            </a:r>
            <a:r>
              <a:rPr dirty="0" sz="700" spc="-10">
                <a:latin typeface="Calibri Light"/>
                <a:cs typeface="Calibri Light"/>
              </a:rPr>
              <a:t>Business</a:t>
            </a:r>
            <a:r>
              <a:rPr dirty="0" sz="700" spc="5">
                <a:latin typeface="Calibri Light"/>
                <a:cs typeface="Calibri Light"/>
              </a:rPr>
              <a:t> </a:t>
            </a:r>
            <a:r>
              <a:rPr dirty="0" sz="700">
                <a:latin typeface="Calibri Light"/>
                <a:cs typeface="Calibri Light"/>
              </a:rPr>
              <a:t>Revolution</a:t>
            </a:r>
            <a:r>
              <a:rPr dirty="0" sz="700" spc="-10">
                <a:latin typeface="Calibri Light"/>
                <a:cs typeface="Calibri Light"/>
              </a:rPr>
              <a:t> </a:t>
            </a:r>
            <a:r>
              <a:rPr dirty="0" sz="700" spc="-20">
                <a:latin typeface="Calibri Light"/>
                <a:cs typeface="Calibri Light"/>
              </a:rPr>
              <a:t>2023</a:t>
            </a:r>
            <a:endParaRPr sz="7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11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40" y="580135"/>
            <a:ext cx="370903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95">
                <a:solidFill>
                  <a:srgbClr val="019DF3"/>
                </a:solidFill>
              </a:rPr>
              <a:t>Why</a:t>
            </a:r>
            <a:r>
              <a:rPr dirty="0" sz="3000" spc="-210">
                <a:solidFill>
                  <a:srgbClr val="019DF3"/>
                </a:solidFill>
              </a:rPr>
              <a:t> </a:t>
            </a:r>
            <a:r>
              <a:rPr dirty="0" sz="3000" spc="-90">
                <a:solidFill>
                  <a:srgbClr val="019DF3"/>
                </a:solidFill>
              </a:rPr>
              <a:t>Now</a:t>
            </a:r>
            <a:r>
              <a:rPr dirty="0" sz="3000" spc="-215">
                <a:solidFill>
                  <a:srgbClr val="019DF3"/>
                </a:solidFill>
              </a:rPr>
              <a:t> </a:t>
            </a:r>
            <a:r>
              <a:rPr dirty="0" sz="3000" spc="-75">
                <a:solidFill>
                  <a:srgbClr val="019DF3"/>
                </a:solidFill>
              </a:rPr>
              <a:t>is</a:t>
            </a:r>
            <a:r>
              <a:rPr dirty="0" sz="3000" spc="-215">
                <a:solidFill>
                  <a:srgbClr val="019DF3"/>
                </a:solidFill>
              </a:rPr>
              <a:t> </a:t>
            </a:r>
            <a:r>
              <a:rPr dirty="0" sz="3000" spc="-90">
                <a:solidFill>
                  <a:srgbClr val="019DF3"/>
                </a:solidFill>
              </a:rPr>
              <a:t>the</a:t>
            </a:r>
            <a:r>
              <a:rPr dirty="0" sz="3000" spc="-215">
                <a:solidFill>
                  <a:srgbClr val="019DF3"/>
                </a:solidFill>
              </a:rPr>
              <a:t> </a:t>
            </a:r>
            <a:r>
              <a:rPr dirty="0" sz="3000" spc="-65">
                <a:solidFill>
                  <a:srgbClr val="019DF3"/>
                </a:solidFill>
              </a:rPr>
              <a:t>Moment</a:t>
            </a:r>
            <a:endParaRPr sz="30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5519" y="393293"/>
            <a:ext cx="1208862" cy="31498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6804" y="3021456"/>
            <a:ext cx="2957194" cy="2122041"/>
          </a:xfrm>
          <a:prstGeom prst="rect">
            <a:avLst/>
          </a:prstGeom>
        </p:spPr>
      </p:pic>
      <p:sp>
        <p:nvSpPr>
          <p:cNvPr id="6" name="object 6" descr=""/>
          <p:cNvSpPr/>
          <p:nvPr/>
        </p:nvSpPr>
        <p:spPr>
          <a:xfrm>
            <a:off x="731519" y="118871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599" y="0"/>
                </a:moveTo>
                <a:lnTo>
                  <a:pt x="182529" y="4644"/>
                </a:lnTo>
                <a:lnTo>
                  <a:pt x="139619" y="17966"/>
                </a:lnTo>
                <a:lnTo>
                  <a:pt x="100788" y="39045"/>
                </a:lnTo>
                <a:lnTo>
                  <a:pt x="66955" y="66960"/>
                </a:lnTo>
                <a:lnTo>
                  <a:pt x="39041" y="100793"/>
                </a:lnTo>
                <a:lnTo>
                  <a:pt x="17964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4" y="317575"/>
                </a:lnTo>
                <a:lnTo>
                  <a:pt x="39041" y="356406"/>
                </a:lnTo>
                <a:lnTo>
                  <a:pt x="66955" y="390239"/>
                </a:lnTo>
                <a:lnTo>
                  <a:pt x="100788" y="418154"/>
                </a:lnTo>
                <a:lnTo>
                  <a:pt x="139619" y="439233"/>
                </a:lnTo>
                <a:lnTo>
                  <a:pt x="182529" y="452555"/>
                </a:lnTo>
                <a:lnTo>
                  <a:pt x="228599" y="457200"/>
                </a:lnTo>
                <a:lnTo>
                  <a:pt x="274670" y="452555"/>
                </a:lnTo>
                <a:lnTo>
                  <a:pt x="317580" y="439233"/>
                </a:lnTo>
                <a:lnTo>
                  <a:pt x="356411" y="418154"/>
                </a:lnTo>
                <a:lnTo>
                  <a:pt x="390244" y="390239"/>
                </a:lnTo>
                <a:lnTo>
                  <a:pt x="418158" y="356406"/>
                </a:lnTo>
                <a:lnTo>
                  <a:pt x="439235" y="317575"/>
                </a:lnTo>
                <a:lnTo>
                  <a:pt x="452555" y="274666"/>
                </a:lnTo>
                <a:lnTo>
                  <a:pt x="457199" y="228600"/>
                </a:lnTo>
                <a:lnTo>
                  <a:pt x="452555" y="182533"/>
                </a:lnTo>
                <a:lnTo>
                  <a:pt x="439235" y="139624"/>
                </a:lnTo>
                <a:lnTo>
                  <a:pt x="418158" y="100793"/>
                </a:lnTo>
                <a:lnTo>
                  <a:pt x="390244" y="66960"/>
                </a:lnTo>
                <a:lnTo>
                  <a:pt x="356411" y="39045"/>
                </a:lnTo>
                <a:lnTo>
                  <a:pt x="317580" y="17966"/>
                </a:lnTo>
                <a:lnTo>
                  <a:pt x="274670" y="4644"/>
                </a:lnTo>
                <a:lnTo>
                  <a:pt x="228599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89812" y="1252169"/>
            <a:ext cx="141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59153" y="1200658"/>
            <a:ext cx="564451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Global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chains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reshaping.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position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itself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source,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just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59153" y="1398473"/>
            <a:ext cx="54165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market.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31519" y="192023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599" y="0"/>
                </a:moveTo>
                <a:lnTo>
                  <a:pt x="182529" y="4644"/>
                </a:lnTo>
                <a:lnTo>
                  <a:pt x="139619" y="17966"/>
                </a:lnTo>
                <a:lnTo>
                  <a:pt x="100788" y="39045"/>
                </a:lnTo>
                <a:lnTo>
                  <a:pt x="66955" y="66960"/>
                </a:lnTo>
                <a:lnTo>
                  <a:pt x="39041" y="100793"/>
                </a:lnTo>
                <a:lnTo>
                  <a:pt x="17964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4" y="317575"/>
                </a:lnTo>
                <a:lnTo>
                  <a:pt x="39041" y="356406"/>
                </a:lnTo>
                <a:lnTo>
                  <a:pt x="66955" y="390239"/>
                </a:lnTo>
                <a:lnTo>
                  <a:pt x="100788" y="418154"/>
                </a:lnTo>
                <a:lnTo>
                  <a:pt x="139619" y="439233"/>
                </a:lnTo>
                <a:lnTo>
                  <a:pt x="182529" y="452555"/>
                </a:lnTo>
                <a:lnTo>
                  <a:pt x="228599" y="457200"/>
                </a:lnTo>
                <a:lnTo>
                  <a:pt x="274670" y="452555"/>
                </a:lnTo>
                <a:lnTo>
                  <a:pt x="317580" y="439233"/>
                </a:lnTo>
                <a:lnTo>
                  <a:pt x="356411" y="418154"/>
                </a:lnTo>
                <a:lnTo>
                  <a:pt x="390244" y="390239"/>
                </a:lnTo>
                <a:lnTo>
                  <a:pt x="418158" y="356406"/>
                </a:lnTo>
                <a:lnTo>
                  <a:pt x="439235" y="317575"/>
                </a:lnTo>
                <a:lnTo>
                  <a:pt x="452555" y="274666"/>
                </a:lnTo>
                <a:lnTo>
                  <a:pt x="457199" y="228600"/>
                </a:lnTo>
                <a:lnTo>
                  <a:pt x="452555" y="182533"/>
                </a:lnTo>
                <a:lnTo>
                  <a:pt x="439235" y="139624"/>
                </a:lnTo>
                <a:lnTo>
                  <a:pt x="418158" y="100793"/>
                </a:lnTo>
                <a:lnTo>
                  <a:pt x="390244" y="66960"/>
                </a:lnTo>
                <a:lnTo>
                  <a:pt x="356411" y="39045"/>
                </a:lnTo>
                <a:lnTo>
                  <a:pt x="317580" y="17966"/>
                </a:lnTo>
                <a:lnTo>
                  <a:pt x="274670" y="4644"/>
                </a:lnTo>
                <a:lnTo>
                  <a:pt x="228599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89812" y="1984375"/>
            <a:ext cx="141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59153" y="1932558"/>
            <a:ext cx="426593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AfCFTA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implementation</a:t>
            </a:r>
            <a:r>
              <a:rPr dirty="0" sz="13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3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accelerating.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The framework</a:t>
            </a:r>
            <a:r>
              <a:rPr dirty="0" sz="13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exists—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what's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needed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execution infrastructure.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731519" y="26517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599" y="0"/>
                </a:moveTo>
                <a:lnTo>
                  <a:pt x="182529" y="4644"/>
                </a:lnTo>
                <a:lnTo>
                  <a:pt x="139619" y="17966"/>
                </a:lnTo>
                <a:lnTo>
                  <a:pt x="100788" y="39045"/>
                </a:lnTo>
                <a:lnTo>
                  <a:pt x="66955" y="66960"/>
                </a:lnTo>
                <a:lnTo>
                  <a:pt x="39041" y="100793"/>
                </a:lnTo>
                <a:lnTo>
                  <a:pt x="17964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4" y="317575"/>
                </a:lnTo>
                <a:lnTo>
                  <a:pt x="39041" y="356406"/>
                </a:lnTo>
                <a:lnTo>
                  <a:pt x="66955" y="390239"/>
                </a:lnTo>
                <a:lnTo>
                  <a:pt x="100788" y="418154"/>
                </a:lnTo>
                <a:lnTo>
                  <a:pt x="139619" y="439233"/>
                </a:lnTo>
                <a:lnTo>
                  <a:pt x="182529" y="452555"/>
                </a:lnTo>
                <a:lnTo>
                  <a:pt x="228599" y="457200"/>
                </a:lnTo>
                <a:lnTo>
                  <a:pt x="274670" y="452555"/>
                </a:lnTo>
                <a:lnTo>
                  <a:pt x="317580" y="439233"/>
                </a:lnTo>
                <a:lnTo>
                  <a:pt x="356411" y="418154"/>
                </a:lnTo>
                <a:lnTo>
                  <a:pt x="390244" y="390239"/>
                </a:lnTo>
                <a:lnTo>
                  <a:pt x="418158" y="356406"/>
                </a:lnTo>
                <a:lnTo>
                  <a:pt x="439235" y="317575"/>
                </a:lnTo>
                <a:lnTo>
                  <a:pt x="452555" y="274666"/>
                </a:lnTo>
                <a:lnTo>
                  <a:pt x="457199" y="228600"/>
                </a:lnTo>
                <a:lnTo>
                  <a:pt x="452555" y="182533"/>
                </a:lnTo>
                <a:lnTo>
                  <a:pt x="439235" y="139624"/>
                </a:lnTo>
                <a:lnTo>
                  <a:pt x="418158" y="100793"/>
                </a:lnTo>
                <a:lnTo>
                  <a:pt x="390244" y="66960"/>
                </a:lnTo>
                <a:lnTo>
                  <a:pt x="356411" y="39045"/>
                </a:lnTo>
                <a:lnTo>
                  <a:pt x="317580" y="17966"/>
                </a:lnTo>
                <a:lnTo>
                  <a:pt x="274670" y="4644"/>
                </a:lnTo>
                <a:lnTo>
                  <a:pt x="228599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889812" y="2716148"/>
            <a:ext cx="141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359153" y="2664332"/>
            <a:ext cx="4374515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trade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infrastructure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foundation</a:t>
            </a:r>
            <a:r>
              <a:rPr dirty="0" sz="13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industrialization.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Policy</a:t>
            </a:r>
            <a:r>
              <a:rPr dirty="0" sz="13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sets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direction.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infrastructure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delivers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scale.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731519" y="338327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599" y="0"/>
                </a:moveTo>
                <a:lnTo>
                  <a:pt x="182529" y="4644"/>
                </a:lnTo>
                <a:lnTo>
                  <a:pt x="139619" y="17966"/>
                </a:lnTo>
                <a:lnTo>
                  <a:pt x="100788" y="39045"/>
                </a:lnTo>
                <a:lnTo>
                  <a:pt x="66955" y="66960"/>
                </a:lnTo>
                <a:lnTo>
                  <a:pt x="39041" y="100793"/>
                </a:lnTo>
                <a:lnTo>
                  <a:pt x="17964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4644" y="274666"/>
                </a:lnTo>
                <a:lnTo>
                  <a:pt x="17964" y="317575"/>
                </a:lnTo>
                <a:lnTo>
                  <a:pt x="39041" y="356406"/>
                </a:lnTo>
                <a:lnTo>
                  <a:pt x="66955" y="390239"/>
                </a:lnTo>
                <a:lnTo>
                  <a:pt x="100788" y="418154"/>
                </a:lnTo>
                <a:lnTo>
                  <a:pt x="139619" y="439233"/>
                </a:lnTo>
                <a:lnTo>
                  <a:pt x="182529" y="452555"/>
                </a:lnTo>
                <a:lnTo>
                  <a:pt x="228599" y="457200"/>
                </a:lnTo>
                <a:lnTo>
                  <a:pt x="274670" y="452555"/>
                </a:lnTo>
                <a:lnTo>
                  <a:pt x="317580" y="439233"/>
                </a:lnTo>
                <a:lnTo>
                  <a:pt x="356411" y="418154"/>
                </a:lnTo>
                <a:lnTo>
                  <a:pt x="390244" y="390239"/>
                </a:lnTo>
                <a:lnTo>
                  <a:pt x="418158" y="356406"/>
                </a:lnTo>
                <a:lnTo>
                  <a:pt x="439235" y="317575"/>
                </a:lnTo>
                <a:lnTo>
                  <a:pt x="452555" y="274666"/>
                </a:lnTo>
                <a:lnTo>
                  <a:pt x="457199" y="228600"/>
                </a:lnTo>
                <a:lnTo>
                  <a:pt x="452555" y="182533"/>
                </a:lnTo>
                <a:lnTo>
                  <a:pt x="439235" y="139624"/>
                </a:lnTo>
                <a:lnTo>
                  <a:pt x="418158" y="100793"/>
                </a:lnTo>
                <a:lnTo>
                  <a:pt x="390244" y="66960"/>
                </a:lnTo>
                <a:lnTo>
                  <a:pt x="356411" y="39045"/>
                </a:lnTo>
                <a:lnTo>
                  <a:pt x="317580" y="17966"/>
                </a:lnTo>
                <a:lnTo>
                  <a:pt x="274670" y="4644"/>
                </a:lnTo>
                <a:lnTo>
                  <a:pt x="228599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889812" y="3447364"/>
            <a:ext cx="141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359153" y="3395852"/>
            <a:ext cx="5874385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First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movers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dominate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corridors.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Countries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build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visibility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first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capture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regional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chains.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 descr=""/>
          <p:cNvSpPr/>
          <p:nvPr/>
        </p:nvSpPr>
        <p:spPr>
          <a:xfrm>
            <a:off x="731519" y="4114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599" y="0"/>
                </a:moveTo>
                <a:lnTo>
                  <a:pt x="182529" y="4644"/>
                </a:lnTo>
                <a:lnTo>
                  <a:pt x="139619" y="17964"/>
                </a:lnTo>
                <a:lnTo>
                  <a:pt x="100788" y="39041"/>
                </a:lnTo>
                <a:lnTo>
                  <a:pt x="66955" y="66955"/>
                </a:lnTo>
                <a:lnTo>
                  <a:pt x="39041" y="100788"/>
                </a:lnTo>
                <a:lnTo>
                  <a:pt x="17964" y="139619"/>
                </a:lnTo>
                <a:lnTo>
                  <a:pt x="4644" y="182529"/>
                </a:lnTo>
                <a:lnTo>
                  <a:pt x="0" y="228600"/>
                </a:lnTo>
                <a:lnTo>
                  <a:pt x="4644" y="274670"/>
                </a:lnTo>
                <a:lnTo>
                  <a:pt x="17964" y="317580"/>
                </a:lnTo>
                <a:lnTo>
                  <a:pt x="39041" y="356411"/>
                </a:lnTo>
                <a:lnTo>
                  <a:pt x="66955" y="390244"/>
                </a:lnTo>
                <a:lnTo>
                  <a:pt x="100788" y="418158"/>
                </a:lnTo>
                <a:lnTo>
                  <a:pt x="139619" y="439235"/>
                </a:lnTo>
                <a:lnTo>
                  <a:pt x="182529" y="452555"/>
                </a:lnTo>
                <a:lnTo>
                  <a:pt x="228599" y="457200"/>
                </a:lnTo>
                <a:lnTo>
                  <a:pt x="274670" y="452555"/>
                </a:lnTo>
                <a:lnTo>
                  <a:pt x="317580" y="439235"/>
                </a:lnTo>
                <a:lnTo>
                  <a:pt x="356411" y="418158"/>
                </a:lnTo>
                <a:lnTo>
                  <a:pt x="390244" y="390244"/>
                </a:lnTo>
                <a:lnTo>
                  <a:pt x="418158" y="356411"/>
                </a:lnTo>
                <a:lnTo>
                  <a:pt x="439235" y="317580"/>
                </a:lnTo>
                <a:lnTo>
                  <a:pt x="452555" y="274670"/>
                </a:lnTo>
                <a:lnTo>
                  <a:pt x="457199" y="228600"/>
                </a:lnTo>
                <a:lnTo>
                  <a:pt x="452555" y="182529"/>
                </a:lnTo>
                <a:lnTo>
                  <a:pt x="439235" y="139619"/>
                </a:lnTo>
                <a:lnTo>
                  <a:pt x="418158" y="100788"/>
                </a:lnTo>
                <a:lnTo>
                  <a:pt x="390244" y="66955"/>
                </a:lnTo>
                <a:lnTo>
                  <a:pt x="356411" y="39041"/>
                </a:lnTo>
                <a:lnTo>
                  <a:pt x="317580" y="17964"/>
                </a:lnTo>
                <a:lnTo>
                  <a:pt x="274670" y="4644"/>
                </a:lnTo>
                <a:lnTo>
                  <a:pt x="228599" y="0"/>
                </a:lnTo>
                <a:close/>
              </a:path>
            </a:pathLst>
          </a:custGeom>
          <a:solidFill>
            <a:srgbClr val="1A55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889812" y="4179519"/>
            <a:ext cx="141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359153" y="4127703"/>
            <a:ext cx="571500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policy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frameworks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mature,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infrastructure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becomes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critical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next</a:t>
            </a:r>
            <a:r>
              <a:rPr dirty="0" sz="13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lever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scale.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now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question</a:t>
            </a:r>
            <a:r>
              <a:rPr dirty="0" sz="13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operational</a:t>
            </a:r>
            <a:r>
              <a:rPr dirty="0" sz="13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capacity.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18819" y="4731511"/>
            <a:ext cx="494538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Sources: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WTO</a:t>
            </a:r>
            <a:r>
              <a:rPr dirty="0" sz="7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Global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Trade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Outlook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2024;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AfCFTA</a:t>
            </a:r>
            <a:r>
              <a:rPr dirty="0" sz="700" spc="-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Secretariat</a:t>
            </a:r>
            <a:r>
              <a:rPr dirty="0" sz="700" spc="2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Implementation</a:t>
            </a:r>
            <a:r>
              <a:rPr dirty="0" sz="700" spc="4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Report;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UNCTAD</a:t>
            </a:r>
            <a:r>
              <a:rPr dirty="0" sz="700" spc="-2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Technology</a:t>
            </a:r>
            <a:r>
              <a:rPr dirty="0" sz="7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7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10">
                <a:solidFill>
                  <a:srgbClr val="3A7CEC"/>
                </a:solidFill>
                <a:latin typeface="Calibri"/>
                <a:cs typeface="Calibri"/>
              </a:rPr>
              <a:t>Innovation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3A7CEC"/>
                </a:solidFill>
                <a:latin typeface="Calibri"/>
                <a:cs typeface="Calibri"/>
              </a:rPr>
              <a:t>Report</a:t>
            </a:r>
            <a:r>
              <a:rPr dirty="0" sz="700" spc="-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700" spc="-20">
                <a:solidFill>
                  <a:srgbClr val="3A7CEC"/>
                </a:solidFill>
                <a:latin typeface="Calibri"/>
                <a:cs typeface="Calibri"/>
              </a:rPr>
              <a:t>2024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594602" y="0"/>
              <a:ext cx="2549525" cy="4313555"/>
            </a:xfrm>
            <a:custGeom>
              <a:avLst/>
              <a:gdLst/>
              <a:ahLst/>
              <a:cxnLst/>
              <a:rect l="l" t="t" r="r" b="b"/>
              <a:pathLst>
                <a:path w="2549525" h="4313555">
                  <a:moveTo>
                    <a:pt x="2549398" y="0"/>
                  </a:moveTo>
                  <a:lnTo>
                    <a:pt x="1228415" y="0"/>
                  </a:lnTo>
                  <a:lnTo>
                    <a:pt x="1211346" y="8890"/>
                  </a:lnTo>
                  <a:lnTo>
                    <a:pt x="1171541" y="30643"/>
                  </a:lnTo>
                  <a:lnTo>
                    <a:pt x="1132219" y="53156"/>
                  </a:lnTo>
                  <a:lnTo>
                    <a:pt x="1093390" y="76421"/>
                  </a:lnTo>
                  <a:lnTo>
                    <a:pt x="1055065" y="100428"/>
                  </a:lnTo>
                  <a:lnTo>
                    <a:pt x="1017254" y="125166"/>
                  </a:lnTo>
                  <a:lnTo>
                    <a:pt x="979965" y="150626"/>
                  </a:lnTo>
                  <a:lnTo>
                    <a:pt x="943211" y="176798"/>
                  </a:lnTo>
                  <a:lnTo>
                    <a:pt x="906999" y="203671"/>
                  </a:lnTo>
                  <a:lnTo>
                    <a:pt x="871340" y="231237"/>
                  </a:lnTo>
                  <a:lnTo>
                    <a:pt x="836245" y="259484"/>
                  </a:lnTo>
                  <a:lnTo>
                    <a:pt x="801722" y="288404"/>
                  </a:lnTo>
                  <a:lnTo>
                    <a:pt x="767782" y="317986"/>
                  </a:lnTo>
                  <a:lnTo>
                    <a:pt x="734435" y="348221"/>
                  </a:lnTo>
                  <a:lnTo>
                    <a:pt x="701691" y="379097"/>
                  </a:lnTo>
                  <a:lnTo>
                    <a:pt x="669559" y="410606"/>
                  </a:lnTo>
                  <a:lnTo>
                    <a:pt x="638050" y="442738"/>
                  </a:lnTo>
                  <a:lnTo>
                    <a:pt x="607174" y="475482"/>
                  </a:lnTo>
                  <a:lnTo>
                    <a:pt x="576939" y="508829"/>
                  </a:lnTo>
                  <a:lnTo>
                    <a:pt x="547357" y="542769"/>
                  </a:lnTo>
                  <a:lnTo>
                    <a:pt x="518437" y="577292"/>
                  </a:lnTo>
                  <a:lnTo>
                    <a:pt x="490190" y="612387"/>
                  </a:lnTo>
                  <a:lnTo>
                    <a:pt x="462624" y="648046"/>
                  </a:lnTo>
                  <a:lnTo>
                    <a:pt x="435751" y="684258"/>
                  </a:lnTo>
                  <a:lnTo>
                    <a:pt x="409579" y="721012"/>
                  </a:lnTo>
                  <a:lnTo>
                    <a:pt x="384119" y="758301"/>
                  </a:lnTo>
                  <a:lnTo>
                    <a:pt x="359381" y="796112"/>
                  </a:lnTo>
                  <a:lnTo>
                    <a:pt x="335374" y="834437"/>
                  </a:lnTo>
                  <a:lnTo>
                    <a:pt x="312109" y="873266"/>
                  </a:lnTo>
                  <a:lnTo>
                    <a:pt x="289596" y="912588"/>
                  </a:lnTo>
                  <a:lnTo>
                    <a:pt x="267843" y="952393"/>
                  </a:lnTo>
                  <a:lnTo>
                    <a:pt x="246863" y="992673"/>
                  </a:lnTo>
                  <a:lnTo>
                    <a:pt x="226663" y="1033416"/>
                  </a:lnTo>
                  <a:lnTo>
                    <a:pt x="207255" y="1074614"/>
                  </a:lnTo>
                  <a:lnTo>
                    <a:pt x="188647" y="1116255"/>
                  </a:lnTo>
                  <a:lnTo>
                    <a:pt x="170851" y="1158330"/>
                  </a:lnTo>
                  <a:lnTo>
                    <a:pt x="153875" y="1200830"/>
                  </a:lnTo>
                  <a:lnTo>
                    <a:pt x="137731" y="1243743"/>
                  </a:lnTo>
                  <a:lnTo>
                    <a:pt x="122427" y="1287062"/>
                  </a:lnTo>
                  <a:lnTo>
                    <a:pt x="107974" y="1330774"/>
                  </a:lnTo>
                  <a:lnTo>
                    <a:pt x="94381" y="1374871"/>
                  </a:lnTo>
                  <a:lnTo>
                    <a:pt x="81659" y="1419343"/>
                  </a:lnTo>
                  <a:lnTo>
                    <a:pt x="69817" y="1464179"/>
                  </a:lnTo>
                  <a:lnTo>
                    <a:pt x="58866" y="1509370"/>
                  </a:lnTo>
                  <a:lnTo>
                    <a:pt x="48815" y="1554906"/>
                  </a:lnTo>
                  <a:lnTo>
                    <a:pt x="39674" y="1600776"/>
                  </a:lnTo>
                  <a:lnTo>
                    <a:pt x="31453" y="1646972"/>
                  </a:lnTo>
                  <a:lnTo>
                    <a:pt x="24162" y="1693483"/>
                  </a:lnTo>
                  <a:lnTo>
                    <a:pt x="17811" y="1740299"/>
                  </a:lnTo>
                  <a:lnTo>
                    <a:pt x="12410" y="1787410"/>
                  </a:lnTo>
                  <a:lnTo>
                    <a:pt x="7969" y="1834806"/>
                  </a:lnTo>
                  <a:lnTo>
                    <a:pt x="4497" y="1882478"/>
                  </a:lnTo>
                  <a:lnTo>
                    <a:pt x="2005" y="1930415"/>
                  </a:lnTo>
                  <a:lnTo>
                    <a:pt x="503" y="1978608"/>
                  </a:lnTo>
                  <a:lnTo>
                    <a:pt x="0" y="2027047"/>
                  </a:lnTo>
                  <a:lnTo>
                    <a:pt x="503" y="2075485"/>
                  </a:lnTo>
                  <a:lnTo>
                    <a:pt x="2005" y="2123678"/>
                  </a:lnTo>
                  <a:lnTo>
                    <a:pt x="4497" y="2171615"/>
                  </a:lnTo>
                  <a:lnTo>
                    <a:pt x="7969" y="2219287"/>
                  </a:lnTo>
                  <a:lnTo>
                    <a:pt x="12410" y="2266683"/>
                  </a:lnTo>
                  <a:lnTo>
                    <a:pt x="17811" y="2313794"/>
                  </a:lnTo>
                  <a:lnTo>
                    <a:pt x="24162" y="2360610"/>
                  </a:lnTo>
                  <a:lnTo>
                    <a:pt x="31453" y="2407121"/>
                  </a:lnTo>
                  <a:lnTo>
                    <a:pt x="39674" y="2453317"/>
                  </a:lnTo>
                  <a:lnTo>
                    <a:pt x="48815" y="2499187"/>
                  </a:lnTo>
                  <a:lnTo>
                    <a:pt x="58866" y="2544723"/>
                  </a:lnTo>
                  <a:lnTo>
                    <a:pt x="69817" y="2589914"/>
                  </a:lnTo>
                  <a:lnTo>
                    <a:pt x="81659" y="2634750"/>
                  </a:lnTo>
                  <a:lnTo>
                    <a:pt x="94381" y="2679222"/>
                  </a:lnTo>
                  <a:lnTo>
                    <a:pt x="107974" y="2723319"/>
                  </a:lnTo>
                  <a:lnTo>
                    <a:pt x="122427" y="2767031"/>
                  </a:lnTo>
                  <a:lnTo>
                    <a:pt x="137731" y="2810350"/>
                  </a:lnTo>
                  <a:lnTo>
                    <a:pt x="153875" y="2853263"/>
                  </a:lnTo>
                  <a:lnTo>
                    <a:pt x="170851" y="2895763"/>
                  </a:lnTo>
                  <a:lnTo>
                    <a:pt x="188647" y="2937838"/>
                  </a:lnTo>
                  <a:lnTo>
                    <a:pt x="207255" y="2979479"/>
                  </a:lnTo>
                  <a:lnTo>
                    <a:pt x="226663" y="3020677"/>
                  </a:lnTo>
                  <a:lnTo>
                    <a:pt x="246863" y="3061420"/>
                  </a:lnTo>
                  <a:lnTo>
                    <a:pt x="267843" y="3101700"/>
                  </a:lnTo>
                  <a:lnTo>
                    <a:pt x="289596" y="3141505"/>
                  </a:lnTo>
                  <a:lnTo>
                    <a:pt x="312109" y="3180827"/>
                  </a:lnTo>
                  <a:lnTo>
                    <a:pt x="335374" y="3219656"/>
                  </a:lnTo>
                  <a:lnTo>
                    <a:pt x="359381" y="3257981"/>
                  </a:lnTo>
                  <a:lnTo>
                    <a:pt x="384119" y="3295792"/>
                  </a:lnTo>
                  <a:lnTo>
                    <a:pt x="409579" y="3333081"/>
                  </a:lnTo>
                  <a:lnTo>
                    <a:pt x="435751" y="3369835"/>
                  </a:lnTo>
                  <a:lnTo>
                    <a:pt x="462624" y="3406047"/>
                  </a:lnTo>
                  <a:lnTo>
                    <a:pt x="490190" y="3441706"/>
                  </a:lnTo>
                  <a:lnTo>
                    <a:pt x="518437" y="3476801"/>
                  </a:lnTo>
                  <a:lnTo>
                    <a:pt x="547357" y="3511324"/>
                  </a:lnTo>
                  <a:lnTo>
                    <a:pt x="576939" y="3545264"/>
                  </a:lnTo>
                  <a:lnTo>
                    <a:pt x="607174" y="3578611"/>
                  </a:lnTo>
                  <a:lnTo>
                    <a:pt x="638050" y="3611355"/>
                  </a:lnTo>
                  <a:lnTo>
                    <a:pt x="669559" y="3643487"/>
                  </a:lnTo>
                  <a:lnTo>
                    <a:pt x="701691" y="3674996"/>
                  </a:lnTo>
                  <a:lnTo>
                    <a:pt x="734435" y="3705872"/>
                  </a:lnTo>
                  <a:lnTo>
                    <a:pt x="767782" y="3736107"/>
                  </a:lnTo>
                  <a:lnTo>
                    <a:pt x="801722" y="3765689"/>
                  </a:lnTo>
                  <a:lnTo>
                    <a:pt x="836245" y="3794609"/>
                  </a:lnTo>
                  <a:lnTo>
                    <a:pt x="871340" y="3822856"/>
                  </a:lnTo>
                  <a:lnTo>
                    <a:pt x="906999" y="3850422"/>
                  </a:lnTo>
                  <a:lnTo>
                    <a:pt x="943211" y="3877295"/>
                  </a:lnTo>
                  <a:lnTo>
                    <a:pt x="979965" y="3903467"/>
                  </a:lnTo>
                  <a:lnTo>
                    <a:pt x="1017254" y="3928927"/>
                  </a:lnTo>
                  <a:lnTo>
                    <a:pt x="1055065" y="3953665"/>
                  </a:lnTo>
                  <a:lnTo>
                    <a:pt x="1093390" y="3977672"/>
                  </a:lnTo>
                  <a:lnTo>
                    <a:pt x="1132219" y="4000937"/>
                  </a:lnTo>
                  <a:lnTo>
                    <a:pt x="1171541" y="4023450"/>
                  </a:lnTo>
                  <a:lnTo>
                    <a:pt x="1211346" y="4045203"/>
                  </a:lnTo>
                  <a:lnTo>
                    <a:pt x="1251626" y="4066183"/>
                  </a:lnTo>
                  <a:lnTo>
                    <a:pt x="1292369" y="4086383"/>
                  </a:lnTo>
                  <a:lnTo>
                    <a:pt x="1333567" y="4105791"/>
                  </a:lnTo>
                  <a:lnTo>
                    <a:pt x="1375208" y="4124399"/>
                  </a:lnTo>
                  <a:lnTo>
                    <a:pt x="1417283" y="4142195"/>
                  </a:lnTo>
                  <a:lnTo>
                    <a:pt x="1459783" y="4159171"/>
                  </a:lnTo>
                  <a:lnTo>
                    <a:pt x="1502696" y="4175315"/>
                  </a:lnTo>
                  <a:lnTo>
                    <a:pt x="1546015" y="4190619"/>
                  </a:lnTo>
                  <a:lnTo>
                    <a:pt x="1589727" y="4205072"/>
                  </a:lnTo>
                  <a:lnTo>
                    <a:pt x="1633824" y="4218665"/>
                  </a:lnTo>
                  <a:lnTo>
                    <a:pt x="1678296" y="4231387"/>
                  </a:lnTo>
                  <a:lnTo>
                    <a:pt x="1723132" y="4243229"/>
                  </a:lnTo>
                  <a:lnTo>
                    <a:pt x="1768323" y="4254180"/>
                  </a:lnTo>
                  <a:lnTo>
                    <a:pt x="1813859" y="4264231"/>
                  </a:lnTo>
                  <a:lnTo>
                    <a:pt x="1859729" y="4273372"/>
                  </a:lnTo>
                  <a:lnTo>
                    <a:pt x="1905925" y="4281593"/>
                  </a:lnTo>
                  <a:lnTo>
                    <a:pt x="1952436" y="4288884"/>
                  </a:lnTo>
                  <a:lnTo>
                    <a:pt x="1999252" y="4295235"/>
                  </a:lnTo>
                  <a:lnTo>
                    <a:pt x="2046363" y="4300636"/>
                  </a:lnTo>
                  <a:lnTo>
                    <a:pt x="2093759" y="4305077"/>
                  </a:lnTo>
                  <a:lnTo>
                    <a:pt x="2141431" y="4308549"/>
                  </a:lnTo>
                  <a:lnTo>
                    <a:pt x="2189368" y="4311041"/>
                  </a:lnTo>
                  <a:lnTo>
                    <a:pt x="2237561" y="4312543"/>
                  </a:lnTo>
                  <a:lnTo>
                    <a:pt x="2286000" y="4313047"/>
                  </a:lnTo>
                  <a:lnTo>
                    <a:pt x="2334438" y="4312543"/>
                  </a:lnTo>
                  <a:lnTo>
                    <a:pt x="2382631" y="4311041"/>
                  </a:lnTo>
                  <a:lnTo>
                    <a:pt x="2430568" y="4308549"/>
                  </a:lnTo>
                  <a:lnTo>
                    <a:pt x="2478240" y="4305077"/>
                  </a:lnTo>
                  <a:lnTo>
                    <a:pt x="2525636" y="4300636"/>
                  </a:lnTo>
                  <a:lnTo>
                    <a:pt x="2549398" y="4297912"/>
                  </a:lnTo>
                  <a:lnTo>
                    <a:pt x="2549398" y="0"/>
                  </a:lnTo>
                  <a:close/>
                </a:path>
              </a:pathLst>
            </a:custGeom>
            <a:solidFill>
              <a:srgbClr val="1A55DB">
                <a:alpha val="1803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386334"/>
            <a:ext cx="357759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009AF3"/>
                </a:solidFill>
              </a:rPr>
              <a:t>The</a:t>
            </a:r>
            <a:r>
              <a:rPr dirty="0" sz="3600" spc="-75">
                <a:solidFill>
                  <a:srgbClr val="009AF3"/>
                </a:solidFill>
              </a:rPr>
              <a:t> </a:t>
            </a:r>
            <a:r>
              <a:rPr dirty="0" sz="3600" spc="-10">
                <a:solidFill>
                  <a:srgbClr val="009AF3"/>
                </a:solidFill>
              </a:rPr>
              <a:t>Leadership </a:t>
            </a:r>
            <a:r>
              <a:rPr dirty="0" sz="3600">
                <a:solidFill>
                  <a:srgbClr val="009AF3"/>
                </a:solidFill>
              </a:rPr>
              <a:t>Decision</a:t>
            </a:r>
            <a:r>
              <a:rPr dirty="0" sz="3600" spc="-145">
                <a:solidFill>
                  <a:srgbClr val="009AF3"/>
                </a:solidFill>
              </a:rPr>
              <a:t> </a:t>
            </a:r>
            <a:r>
              <a:rPr dirty="0" sz="3600">
                <a:solidFill>
                  <a:srgbClr val="009AF3"/>
                </a:solidFill>
              </a:rPr>
              <a:t>Before</a:t>
            </a:r>
            <a:r>
              <a:rPr dirty="0" sz="3600" spc="-140">
                <a:solidFill>
                  <a:srgbClr val="009AF3"/>
                </a:solidFill>
              </a:rPr>
              <a:t> </a:t>
            </a:r>
            <a:r>
              <a:rPr dirty="0" sz="3600" spc="-35">
                <a:solidFill>
                  <a:srgbClr val="009AF3"/>
                </a:solidFill>
              </a:rPr>
              <a:t>Us</a:t>
            </a:r>
            <a:endParaRPr sz="3600"/>
          </a:p>
        </p:txBody>
      </p:sp>
      <p:sp>
        <p:nvSpPr>
          <p:cNvPr id="6" name="object 6" descr=""/>
          <p:cNvSpPr txBox="1"/>
          <p:nvPr/>
        </p:nvSpPr>
        <p:spPr>
          <a:xfrm>
            <a:off x="1203756" y="1836496"/>
            <a:ext cx="2085339" cy="483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digitize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trade</a:t>
            </a:r>
            <a:r>
              <a:rPr dirty="0" sz="15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digitize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dependency?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069079" y="1747583"/>
            <a:ext cx="4083050" cy="789305"/>
            <a:chOff x="4069079" y="1747583"/>
            <a:chExt cx="4083050" cy="789305"/>
          </a:xfrm>
        </p:grpSpPr>
        <p:sp>
          <p:nvSpPr>
            <p:cNvPr id="8" name="object 8" descr=""/>
            <p:cNvSpPr/>
            <p:nvPr/>
          </p:nvSpPr>
          <p:spPr>
            <a:xfrm>
              <a:off x="4069079" y="1747583"/>
              <a:ext cx="4083050" cy="789305"/>
            </a:xfrm>
            <a:custGeom>
              <a:avLst/>
              <a:gdLst/>
              <a:ahLst/>
              <a:cxnLst/>
              <a:rect l="l" t="t" r="r" b="b"/>
              <a:pathLst>
                <a:path w="4083050" h="789305">
                  <a:moveTo>
                    <a:pt x="4082796" y="0"/>
                  </a:moveTo>
                  <a:lnTo>
                    <a:pt x="0" y="0"/>
                  </a:lnTo>
                  <a:lnTo>
                    <a:pt x="0" y="789241"/>
                  </a:lnTo>
                  <a:lnTo>
                    <a:pt x="4082796" y="789241"/>
                  </a:lnTo>
                  <a:lnTo>
                    <a:pt x="4082796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564" y="1893315"/>
              <a:ext cx="164591" cy="164592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4069079" y="1747583"/>
            <a:ext cx="4083050" cy="78930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900">
              <a:latin typeface="Times New Roman"/>
              <a:cs typeface="Times New Roman"/>
            </a:endParaRPr>
          </a:p>
          <a:p>
            <a:pPr marL="728345">
              <a:lnSpc>
                <a:spcPct val="100000"/>
              </a:lnSpc>
            </a:pPr>
            <a:r>
              <a:rPr dirty="0" sz="900">
                <a:solidFill>
                  <a:srgbClr val="01C15F"/>
                </a:solidFill>
                <a:latin typeface="Calibri"/>
                <a:cs typeface="Calibri"/>
              </a:rPr>
              <a:t>Build</a:t>
            </a:r>
            <a:r>
              <a:rPr dirty="0" sz="900" spc="-10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1C15F"/>
                </a:solidFill>
                <a:latin typeface="Calibri"/>
                <a:cs typeface="Calibri"/>
              </a:rPr>
              <a:t>sovereign</a:t>
            </a:r>
            <a:r>
              <a:rPr dirty="0" sz="900" spc="-10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1C15F"/>
                </a:solidFill>
                <a:latin typeface="Calibri"/>
                <a:cs typeface="Calibri"/>
              </a:rPr>
              <a:t>digital</a:t>
            </a:r>
            <a:r>
              <a:rPr dirty="0" sz="900" spc="-5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1C15F"/>
                </a:solidFill>
                <a:latin typeface="Calibri"/>
                <a:cs typeface="Calibri"/>
              </a:rPr>
              <a:t>infrastructure</a:t>
            </a:r>
            <a:r>
              <a:rPr dirty="0" sz="900" spc="-15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1C15F"/>
                </a:solidFill>
                <a:latin typeface="Calibri"/>
                <a:cs typeface="Calibri"/>
              </a:rPr>
              <a:t>that</a:t>
            </a:r>
            <a:r>
              <a:rPr dirty="0" sz="900" spc="-25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1C15F"/>
                </a:solidFill>
                <a:latin typeface="Calibri"/>
                <a:cs typeface="Calibri"/>
              </a:rPr>
              <a:t>Africa</a:t>
            </a:r>
            <a:r>
              <a:rPr dirty="0" sz="900" spc="-25">
                <a:solidFill>
                  <a:srgbClr val="01C15F"/>
                </a:solidFill>
                <a:latin typeface="Calibri"/>
                <a:cs typeface="Calibri"/>
              </a:rPr>
              <a:t> </a:t>
            </a:r>
            <a:r>
              <a:rPr dirty="0" sz="900" spc="-20">
                <a:solidFill>
                  <a:srgbClr val="01C15F"/>
                </a:solidFill>
                <a:latin typeface="Calibri"/>
                <a:cs typeface="Calibri"/>
              </a:rPr>
              <a:t>owns</a:t>
            </a:r>
            <a:endParaRPr sz="900">
              <a:latin typeface="Calibri"/>
              <a:cs typeface="Calibri"/>
            </a:endParaRPr>
          </a:p>
          <a:p>
            <a:pPr algn="ctr" marL="22225">
              <a:lnSpc>
                <a:spcPct val="100000"/>
              </a:lnSpc>
              <a:spcBef>
                <a:spcPts val="675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800">
              <a:latin typeface="Calibri"/>
              <a:cs typeface="Calibri"/>
            </a:endParaRPr>
          </a:p>
          <a:p>
            <a:pPr algn="ctr" marL="1905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Continue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relying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primarily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external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platforms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intermediate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African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trade.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03756" y="2779522"/>
            <a:ext cx="24587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export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raw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materials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—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platform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chains?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4069079" y="2701874"/>
            <a:ext cx="4083050" cy="706755"/>
            <a:chOff x="4069079" y="2701874"/>
            <a:chExt cx="4083050" cy="706755"/>
          </a:xfrm>
        </p:grpSpPr>
        <p:sp>
          <p:nvSpPr>
            <p:cNvPr id="13" name="object 13" descr=""/>
            <p:cNvSpPr/>
            <p:nvPr/>
          </p:nvSpPr>
          <p:spPr>
            <a:xfrm>
              <a:off x="4069079" y="2701874"/>
              <a:ext cx="4083050" cy="706755"/>
            </a:xfrm>
            <a:custGeom>
              <a:avLst/>
              <a:gdLst/>
              <a:ahLst/>
              <a:cxnLst/>
              <a:rect l="l" t="t" r="r" b="b"/>
              <a:pathLst>
                <a:path w="4083050" h="706754">
                  <a:moveTo>
                    <a:pt x="4082796" y="0"/>
                  </a:moveTo>
                  <a:lnTo>
                    <a:pt x="0" y="0"/>
                  </a:lnTo>
                  <a:lnTo>
                    <a:pt x="0" y="706551"/>
                  </a:lnTo>
                  <a:lnTo>
                    <a:pt x="4082796" y="706551"/>
                  </a:lnTo>
                  <a:lnTo>
                    <a:pt x="4082796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564" y="2866390"/>
              <a:ext cx="164591" cy="164592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4069079" y="2701874"/>
            <a:ext cx="4083050" cy="70675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</a:pPr>
            <a:endParaRPr sz="900">
              <a:latin typeface="Times New Roman"/>
              <a:cs typeface="Times New Roman"/>
            </a:endParaRPr>
          </a:p>
          <a:p>
            <a:pPr marL="777875">
              <a:lnSpc>
                <a:spcPct val="100000"/>
              </a:lnSpc>
            </a:pP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Use</a:t>
            </a:r>
            <a:r>
              <a:rPr dirty="0" sz="900" spc="-2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FB881"/>
                </a:solidFill>
                <a:latin typeface="Calibri"/>
                <a:cs typeface="Calibri"/>
              </a:rPr>
              <a:t>visibility</a:t>
            </a:r>
            <a:r>
              <a:rPr dirty="0" sz="900" spc="3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to</a:t>
            </a:r>
            <a:r>
              <a:rPr dirty="0" sz="900" spc="-2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add</a:t>
            </a:r>
            <a:r>
              <a:rPr dirty="0" sz="900" spc="-3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value locally</a:t>
            </a:r>
            <a:r>
              <a:rPr dirty="0" sz="900" spc="-2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before</a:t>
            </a:r>
            <a:r>
              <a:rPr dirty="0" sz="900" spc="-10">
                <a:solidFill>
                  <a:srgbClr val="0FB881"/>
                </a:solidFill>
                <a:latin typeface="Calibri"/>
                <a:cs typeface="Calibri"/>
              </a:rPr>
              <a:t> export</a:t>
            </a:r>
            <a:endParaRPr sz="900">
              <a:latin typeface="Calibri"/>
              <a:cs typeface="Calibri"/>
            </a:endParaRPr>
          </a:p>
          <a:p>
            <a:pPr algn="ctr" marL="22225">
              <a:lnSpc>
                <a:spcPct val="100000"/>
              </a:lnSpc>
              <a:spcBef>
                <a:spcPts val="280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800">
              <a:latin typeface="Calibri"/>
              <a:cs typeface="Calibri"/>
            </a:endParaRPr>
          </a:p>
          <a:p>
            <a:pPr algn="ctr" marL="1905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Continue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exporting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raw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value</a:t>
            </a:r>
            <a:r>
              <a:rPr dirty="0" sz="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maximizing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 local value</a:t>
            </a:r>
            <a:r>
              <a:rPr dirty="0" sz="8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addition.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203756" y="3636645"/>
            <a:ext cx="228346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integrate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policy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infrastructure?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069079" y="3732593"/>
            <a:ext cx="4083050" cy="857250"/>
            <a:chOff x="4069079" y="3732593"/>
            <a:chExt cx="4083050" cy="857250"/>
          </a:xfrm>
        </p:grpSpPr>
        <p:sp>
          <p:nvSpPr>
            <p:cNvPr id="18" name="object 18" descr=""/>
            <p:cNvSpPr/>
            <p:nvPr/>
          </p:nvSpPr>
          <p:spPr>
            <a:xfrm>
              <a:off x="4069079" y="3732593"/>
              <a:ext cx="4083050" cy="857250"/>
            </a:xfrm>
            <a:custGeom>
              <a:avLst/>
              <a:gdLst/>
              <a:ahLst/>
              <a:cxnLst/>
              <a:rect l="l" t="t" r="r" b="b"/>
              <a:pathLst>
                <a:path w="4083050" h="857250">
                  <a:moveTo>
                    <a:pt x="4082796" y="0"/>
                  </a:moveTo>
                  <a:lnTo>
                    <a:pt x="0" y="0"/>
                  </a:lnTo>
                  <a:lnTo>
                    <a:pt x="0" y="856945"/>
                  </a:lnTo>
                  <a:lnTo>
                    <a:pt x="4082796" y="856945"/>
                  </a:lnTo>
                  <a:lnTo>
                    <a:pt x="4082796" y="0"/>
                  </a:lnTo>
                  <a:close/>
                </a:path>
              </a:pathLst>
            </a:custGeom>
            <a:solidFill>
              <a:srgbClr val="0057E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2543" y="3806786"/>
              <a:ext cx="164591" cy="164592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069079" y="3732593"/>
            <a:ext cx="4083050" cy="85725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539115">
              <a:lnSpc>
                <a:spcPct val="100000"/>
              </a:lnSpc>
              <a:spcBef>
                <a:spcPts val="415"/>
              </a:spcBef>
            </a:pP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Build</a:t>
            </a:r>
            <a:r>
              <a:rPr dirty="0" sz="900" spc="-2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the</a:t>
            </a:r>
            <a:r>
              <a:rPr dirty="0" sz="900" spc="-2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digital</a:t>
            </a:r>
            <a:r>
              <a:rPr dirty="0" sz="900" spc="-1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layer</a:t>
            </a:r>
            <a:r>
              <a:rPr dirty="0" sz="900" spc="-2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that</a:t>
            </a:r>
            <a:r>
              <a:rPr dirty="0" sz="900" spc="-4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makes</a:t>
            </a:r>
            <a:r>
              <a:rPr dirty="0" sz="900" spc="-2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agreements</a:t>
            </a:r>
            <a:r>
              <a:rPr dirty="0" sz="900" spc="-2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FB881"/>
                </a:solidFill>
                <a:latin typeface="Calibri"/>
                <a:cs typeface="Calibri"/>
              </a:rPr>
              <a:t>executable.</a:t>
            </a:r>
            <a:endParaRPr sz="900">
              <a:latin typeface="Calibri"/>
              <a:cs typeface="Calibri"/>
            </a:endParaRPr>
          </a:p>
          <a:p>
            <a:pPr marL="539115">
              <a:lnSpc>
                <a:spcPct val="100000"/>
              </a:lnSpc>
            </a:pPr>
            <a:r>
              <a:rPr dirty="0" sz="900" spc="-10">
                <a:solidFill>
                  <a:srgbClr val="0FB881"/>
                </a:solidFill>
                <a:latin typeface="Calibri"/>
                <a:cs typeface="Calibri"/>
              </a:rPr>
              <a:t>Digitisation</a:t>
            </a:r>
            <a:r>
              <a:rPr dirty="0" sz="900" spc="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that</a:t>
            </a:r>
            <a:r>
              <a:rPr dirty="0" sz="900" spc="-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embeds</a:t>
            </a:r>
            <a:r>
              <a:rPr dirty="0" sz="900" spc="25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0FB881"/>
                </a:solidFill>
                <a:latin typeface="Calibri"/>
                <a:cs typeface="Calibri"/>
              </a:rPr>
              <a:t>control</a:t>
            </a:r>
            <a:r>
              <a:rPr dirty="0" sz="900" spc="-2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FB881"/>
                </a:solidFill>
                <a:latin typeface="Calibri"/>
                <a:cs typeface="Calibri"/>
              </a:rPr>
              <a:t>strengthens</a:t>
            </a:r>
            <a:r>
              <a:rPr dirty="0" sz="900" spc="20">
                <a:solidFill>
                  <a:srgbClr val="0FB88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0FB881"/>
                </a:solidFill>
                <a:latin typeface="Calibri"/>
                <a:cs typeface="Calibri"/>
              </a:rPr>
              <a:t>sovereignty.</a:t>
            </a:r>
            <a:endParaRPr sz="900">
              <a:latin typeface="Calibri"/>
              <a:cs typeface="Calibri"/>
            </a:endParaRPr>
          </a:p>
          <a:p>
            <a:pPr algn="ctr" marR="82550">
              <a:lnSpc>
                <a:spcPct val="100000"/>
              </a:lnSpc>
              <a:spcBef>
                <a:spcPts val="215"/>
              </a:spcBef>
            </a:pPr>
            <a:r>
              <a:rPr dirty="0" sz="800" spc="-25">
                <a:solidFill>
                  <a:srgbClr val="006FC0"/>
                </a:solidFill>
                <a:latin typeface="Calibri"/>
                <a:cs typeface="Calibri"/>
              </a:rPr>
              <a:t>OR</a:t>
            </a:r>
            <a:endParaRPr sz="800">
              <a:latin typeface="Calibri"/>
              <a:cs typeface="Calibri"/>
            </a:endParaRPr>
          </a:p>
          <a:p>
            <a:pPr algn="ctr" marL="553720" marR="6350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Sign</a:t>
            </a:r>
            <a:r>
              <a:rPr dirty="0" sz="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agreements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without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systems</a:t>
            </a:r>
            <a:r>
              <a:rPr dirty="0" sz="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implement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Digitisation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dirty="0" sz="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embed</a:t>
            </a:r>
            <a:r>
              <a:rPr dirty="0" sz="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visibility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oversight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protect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value.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7402703" y="463638"/>
            <a:ext cx="1489075" cy="4450715"/>
            <a:chOff x="7402703" y="463638"/>
            <a:chExt cx="1489075" cy="4450715"/>
          </a:xfrm>
        </p:grpSpPr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2703" y="463638"/>
              <a:ext cx="1309877" cy="34128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7997571" y="4624666"/>
              <a:ext cx="894080" cy="289560"/>
            </a:xfrm>
            <a:custGeom>
              <a:avLst/>
              <a:gdLst/>
              <a:ahLst/>
              <a:cxnLst/>
              <a:rect l="l" t="t" r="r" b="b"/>
              <a:pathLst>
                <a:path w="894079" h="289560">
                  <a:moveTo>
                    <a:pt x="893953" y="144627"/>
                  </a:moveTo>
                  <a:lnTo>
                    <a:pt x="886574" y="98920"/>
                  </a:lnTo>
                  <a:lnTo>
                    <a:pt x="866038" y="59220"/>
                  </a:lnTo>
                  <a:lnTo>
                    <a:pt x="834720" y="27914"/>
                  </a:lnTo>
                  <a:lnTo>
                    <a:pt x="795007" y="7378"/>
                  </a:lnTo>
                  <a:lnTo>
                    <a:pt x="749300" y="0"/>
                  </a:lnTo>
                  <a:lnTo>
                    <a:pt x="144653" y="0"/>
                  </a:lnTo>
                  <a:lnTo>
                    <a:pt x="98933" y="7378"/>
                  </a:lnTo>
                  <a:lnTo>
                    <a:pt x="59220" y="27914"/>
                  </a:lnTo>
                  <a:lnTo>
                    <a:pt x="27901" y="59220"/>
                  </a:lnTo>
                  <a:lnTo>
                    <a:pt x="7366" y="98920"/>
                  </a:lnTo>
                  <a:lnTo>
                    <a:pt x="0" y="144627"/>
                  </a:lnTo>
                  <a:lnTo>
                    <a:pt x="7366" y="190347"/>
                  </a:lnTo>
                  <a:lnTo>
                    <a:pt x="27901" y="230060"/>
                  </a:lnTo>
                  <a:lnTo>
                    <a:pt x="59220" y="261366"/>
                  </a:lnTo>
                  <a:lnTo>
                    <a:pt x="98933" y="281901"/>
                  </a:lnTo>
                  <a:lnTo>
                    <a:pt x="144653" y="289267"/>
                  </a:lnTo>
                  <a:lnTo>
                    <a:pt x="749300" y="289267"/>
                  </a:lnTo>
                  <a:lnTo>
                    <a:pt x="795007" y="281901"/>
                  </a:lnTo>
                  <a:lnTo>
                    <a:pt x="834720" y="261366"/>
                  </a:lnTo>
                  <a:lnTo>
                    <a:pt x="866038" y="230060"/>
                  </a:lnTo>
                  <a:lnTo>
                    <a:pt x="886574" y="190347"/>
                  </a:lnTo>
                  <a:lnTo>
                    <a:pt x="893953" y="144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8171433" y="4700117"/>
            <a:ext cx="36258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011242"/>
                </a:solidFill>
                <a:latin typeface="Calibri"/>
                <a:cs typeface="Calibri"/>
              </a:rPr>
              <a:t>Page</a:t>
            </a:r>
            <a:r>
              <a:rPr dirty="0" sz="800" spc="35">
                <a:solidFill>
                  <a:srgbClr val="011242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011242"/>
                </a:solidFill>
                <a:latin typeface="Calibri"/>
                <a:cs typeface="Calibri"/>
              </a:rPr>
              <a:t>25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0" y="4244809"/>
            <a:ext cx="8823960" cy="899160"/>
            <a:chOff x="0" y="4244809"/>
            <a:chExt cx="8823960" cy="899160"/>
          </a:xfrm>
        </p:grpSpPr>
        <p:pic>
          <p:nvPicPr>
            <p:cNvPr id="26" name="object 2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52001" y="4683569"/>
              <a:ext cx="171450" cy="17145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244809"/>
              <a:ext cx="1975104" cy="89869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6492" y="4589548"/>
              <a:ext cx="1587068" cy="553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920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dirty="0"/>
              <a:t>Trade</a:t>
            </a:r>
            <a:r>
              <a:rPr dirty="0" spc="-25"/>
              <a:t> </a:t>
            </a:r>
            <a:r>
              <a:rPr dirty="0"/>
              <a:t>integration</a:t>
            </a:r>
            <a:r>
              <a:rPr dirty="0" spc="-25"/>
              <a:t> </a:t>
            </a:r>
            <a:r>
              <a:rPr dirty="0"/>
              <a:t>does</a:t>
            </a:r>
            <a:r>
              <a:rPr dirty="0" spc="-30"/>
              <a:t> </a:t>
            </a:r>
            <a:r>
              <a:rPr dirty="0"/>
              <a:t>not</a:t>
            </a:r>
            <a:r>
              <a:rPr dirty="0" spc="-25"/>
              <a:t> </a:t>
            </a:r>
            <a:r>
              <a:rPr dirty="0"/>
              <a:t>need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be</a:t>
            </a:r>
            <a:r>
              <a:rPr dirty="0" spc="-20"/>
              <a:t> </a:t>
            </a:r>
            <a:r>
              <a:rPr dirty="0" spc="-10"/>
              <a:t>forced.</a:t>
            </a:r>
          </a:p>
          <a:p>
            <a:pPr algn="ctr" marL="310515" marR="299085">
              <a:lnSpc>
                <a:spcPts val="4280"/>
              </a:lnSpc>
              <a:spcBef>
                <a:spcPts val="375"/>
              </a:spcBef>
            </a:pP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dirty="0" sz="36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visibility</a:t>
            </a:r>
            <a:r>
              <a:rPr dirty="0" sz="3600" spc="-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FFFF"/>
                </a:solidFill>
                <a:latin typeface="Calibri"/>
                <a:cs typeface="Calibri"/>
              </a:rPr>
              <a:t>exists, </a:t>
            </a:r>
            <a:r>
              <a:rPr dirty="0" sz="3600" b="1">
                <a:solidFill>
                  <a:srgbClr val="FFFFFF"/>
                </a:solidFill>
                <a:latin typeface="Calibri"/>
                <a:cs typeface="Calibri"/>
              </a:rPr>
              <a:t>integration</a:t>
            </a:r>
            <a:r>
              <a:rPr dirty="0" sz="3600" spc="-1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FFFFFF"/>
                </a:solidFill>
                <a:latin typeface="Calibri"/>
                <a:cs typeface="Calibri"/>
              </a:rPr>
              <a:t>follows</a:t>
            </a:r>
            <a:r>
              <a:rPr dirty="0" sz="3600" spc="-1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26716" y="3142919"/>
            <a:ext cx="4240530" cy="63309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005" rIns="0" bIns="0" rtlCol="0" vert="horz">
            <a:spAutoFit/>
          </a:bodyPr>
          <a:lstStyle/>
          <a:p>
            <a:pPr marL="442595" marR="389890" indent="466725">
              <a:lnSpc>
                <a:spcPct val="100000"/>
              </a:lnSpc>
              <a:spcBef>
                <a:spcPts val="315"/>
              </a:spcBef>
            </a:pPr>
            <a:r>
              <a:rPr dirty="0" sz="1600">
                <a:solidFill>
                  <a:srgbClr val="3A7CEC"/>
                </a:solidFill>
                <a:latin typeface="Calibri"/>
                <a:cs typeface="Calibri"/>
              </a:rPr>
              <a:t>And</a:t>
            </a:r>
            <a:r>
              <a:rPr dirty="0" sz="16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3A7CEC"/>
                </a:solidFill>
                <a:latin typeface="Calibri"/>
                <a:cs typeface="Calibri"/>
              </a:rPr>
              <a:t>when</a:t>
            </a:r>
            <a:r>
              <a:rPr dirty="0" sz="1600" spc="-1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A7CEC"/>
                </a:solidFill>
                <a:latin typeface="Calibri"/>
                <a:cs typeface="Calibri"/>
              </a:rPr>
              <a:t>integration</a:t>
            </a:r>
            <a:r>
              <a:rPr dirty="0" sz="1600" spc="-4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A7CEC"/>
                </a:solidFill>
                <a:latin typeface="Calibri"/>
                <a:cs typeface="Calibri"/>
              </a:rPr>
              <a:t>follows, industrialization</a:t>
            </a:r>
            <a:r>
              <a:rPr dirty="0" sz="1600" spc="-5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3A7CEC"/>
                </a:solidFill>
                <a:latin typeface="Calibri"/>
                <a:cs typeface="Calibri"/>
              </a:rPr>
              <a:t>becomes</a:t>
            </a:r>
            <a:r>
              <a:rPr dirty="0" sz="1600" spc="5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3A7CEC"/>
                </a:solidFill>
                <a:latin typeface="Calibri"/>
                <a:cs typeface="Calibri"/>
              </a:rPr>
              <a:t>an</a:t>
            </a:r>
            <a:r>
              <a:rPr dirty="0" sz="1600" spc="-30">
                <a:solidFill>
                  <a:srgbClr val="3A7CEC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A7CEC"/>
                </a:solidFill>
                <a:latin typeface="Calibri"/>
                <a:cs typeface="Calibri"/>
              </a:rPr>
              <a:t>inevitability.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595878" y="3903370"/>
            <a:ext cx="1903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9AF3"/>
                </a:solidFill>
                <a:latin typeface="Calibri"/>
                <a:cs typeface="Calibri"/>
              </a:rPr>
              <a:t>Let’s</a:t>
            </a:r>
            <a:r>
              <a:rPr dirty="0" sz="1800" spc="-55">
                <a:solidFill>
                  <a:srgbClr val="009AF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9AF3"/>
                </a:solidFill>
                <a:latin typeface="Calibri"/>
                <a:cs typeface="Calibri"/>
              </a:rPr>
              <a:t>build</a:t>
            </a:r>
            <a:r>
              <a:rPr dirty="0" sz="1800" spc="-40">
                <a:solidFill>
                  <a:srgbClr val="009AF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9AF3"/>
                </a:solidFill>
                <a:latin typeface="Calibri"/>
                <a:cs typeface="Calibri"/>
              </a:rPr>
              <a:t>together!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2113" y="963612"/>
            <a:ext cx="1189443" cy="3100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3743325"/>
          </a:xfrm>
          <a:custGeom>
            <a:avLst/>
            <a:gdLst/>
            <a:ahLst/>
            <a:cxnLst/>
            <a:rect l="l" t="t" r="r" b="b"/>
            <a:pathLst>
              <a:path w="9144000" h="3743325">
                <a:moveTo>
                  <a:pt x="9144000" y="0"/>
                </a:moveTo>
                <a:lnTo>
                  <a:pt x="0" y="0"/>
                </a:lnTo>
                <a:lnTo>
                  <a:pt x="0" y="3742816"/>
                </a:lnTo>
                <a:lnTo>
                  <a:pt x="9144000" y="3742816"/>
                </a:lnTo>
                <a:lnTo>
                  <a:pt x="9144000" y="0"/>
                </a:lnTo>
                <a:close/>
              </a:path>
            </a:pathLst>
          </a:custGeom>
          <a:solidFill>
            <a:srgbClr val="011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6350" y="-6350"/>
            <a:ext cx="9156700" cy="3756025"/>
            <a:chOff x="-6350" y="-6350"/>
            <a:chExt cx="9156700" cy="3756025"/>
          </a:xfrm>
        </p:grpSpPr>
        <p:sp>
          <p:nvSpPr>
            <p:cNvPr id="4" name="object 4" descr=""/>
            <p:cNvSpPr/>
            <p:nvPr/>
          </p:nvSpPr>
          <p:spPr>
            <a:xfrm>
              <a:off x="0" y="0"/>
              <a:ext cx="9144000" cy="3743325"/>
            </a:xfrm>
            <a:custGeom>
              <a:avLst/>
              <a:gdLst/>
              <a:ahLst/>
              <a:cxnLst/>
              <a:rect l="l" t="t" r="r" b="b"/>
              <a:pathLst>
                <a:path w="9144000" h="3743325">
                  <a:moveTo>
                    <a:pt x="0" y="3742816"/>
                  </a:moveTo>
                  <a:lnTo>
                    <a:pt x="9144000" y="3742816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74281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6849" cy="35971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0" y="578840"/>
              <a:ext cx="1085850" cy="28310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160523" y="1442415"/>
            <a:ext cx="4644390" cy="1341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8600" spc="-695" b="1">
                <a:solidFill>
                  <a:srgbClr val="FFFFFF"/>
                </a:solidFill>
                <a:latin typeface="Trebuchet MS"/>
                <a:cs typeface="Trebuchet MS"/>
              </a:rPr>
              <a:t>Thank</a:t>
            </a:r>
            <a:r>
              <a:rPr dirty="0" sz="8600" spc="-3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8600" spc="-890" b="1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endParaRPr sz="860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7681" y="3671331"/>
            <a:ext cx="9130665" cy="70485"/>
            <a:chOff x="7681" y="3671331"/>
            <a:chExt cx="9130665" cy="70485"/>
          </a:xfrm>
        </p:grpSpPr>
        <p:sp>
          <p:nvSpPr>
            <p:cNvPr id="9" name="object 9" descr=""/>
            <p:cNvSpPr/>
            <p:nvPr/>
          </p:nvSpPr>
          <p:spPr>
            <a:xfrm>
              <a:off x="7826441" y="3671331"/>
              <a:ext cx="1311910" cy="70485"/>
            </a:xfrm>
            <a:custGeom>
              <a:avLst/>
              <a:gdLst/>
              <a:ahLst/>
              <a:cxnLst/>
              <a:rect l="l" t="t" r="r" b="b"/>
              <a:pathLst>
                <a:path w="1311909" h="70485">
                  <a:moveTo>
                    <a:pt x="1311711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1711" y="70028"/>
                  </a:lnTo>
                  <a:lnTo>
                    <a:pt x="1311711" y="0"/>
                  </a:lnTo>
                  <a:close/>
                </a:path>
              </a:pathLst>
            </a:custGeom>
            <a:solidFill>
              <a:srgbClr val="E400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523405" y="3671331"/>
              <a:ext cx="1312545" cy="70485"/>
            </a:xfrm>
            <a:custGeom>
              <a:avLst/>
              <a:gdLst/>
              <a:ahLst/>
              <a:cxnLst/>
              <a:rect l="l" t="t" r="r" b="b"/>
              <a:pathLst>
                <a:path w="1312545" h="70485">
                  <a:moveTo>
                    <a:pt x="1312073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2073" y="70028"/>
                  </a:lnTo>
                  <a:lnTo>
                    <a:pt x="1312073" y="0"/>
                  </a:lnTo>
                  <a:close/>
                </a:path>
              </a:pathLst>
            </a:custGeom>
            <a:solidFill>
              <a:srgbClr val="FF85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220278" y="3671331"/>
              <a:ext cx="1312545" cy="70485"/>
            </a:xfrm>
            <a:custGeom>
              <a:avLst/>
              <a:gdLst/>
              <a:ahLst/>
              <a:cxnLst/>
              <a:rect l="l" t="t" r="r" b="b"/>
              <a:pathLst>
                <a:path w="1312545" h="70485">
                  <a:moveTo>
                    <a:pt x="1312073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2073" y="70028"/>
                  </a:lnTo>
                  <a:lnTo>
                    <a:pt x="1312073" y="0"/>
                  </a:lnTo>
                  <a:close/>
                </a:path>
              </a:pathLst>
            </a:custGeom>
            <a:solidFill>
              <a:srgbClr val="86CC0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613934" y="3671331"/>
              <a:ext cx="1312545" cy="70485"/>
            </a:xfrm>
            <a:custGeom>
              <a:avLst/>
              <a:gdLst/>
              <a:ahLst/>
              <a:cxnLst/>
              <a:rect l="l" t="t" r="r" b="b"/>
              <a:pathLst>
                <a:path w="1312545" h="70485">
                  <a:moveTo>
                    <a:pt x="1312073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2073" y="70028"/>
                  </a:lnTo>
                  <a:lnTo>
                    <a:pt x="1312073" y="0"/>
                  </a:lnTo>
                  <a:close/>
                </a:path>
              </a:pathLst>
            </a:custGeom>
            <a:solidFill>
              <a:srgbClr val="039E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10808" y="3671331"/>
              <a:ext cx="1312545" cy="70485"/>
            </a:xfrm>
            <a:custGeom>
              <a:avLst/>
              <a:gdLst/>
              <a:ahLst/>
              <a:cxnLst/>
              <a:rect l="l" t="t" r="r" b="b"/>
              <a:pathLst>
                <a:path w="1312545" h="70485">
                  <a:moveTo>
                    <a:pt x="1312073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2073" y="70028"/>
                  </a:lnTo>
                  <a:lnTo>
                    <a:pt x="1312073" y="0"/>
                  </a:lnTo>
                  <a:close/>
                </a:path>
              </a:pathLst>
            </a:custGeom>
            <a:solidFill>
              <a:srgbClr val="275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81" y="3671331"/>
              <a:ext cx="1312545" cy="70485"/>
            </a:xfrm>
            <a:custGeom>
              <a:avLst/>
              <a:gdLst/>
              <a:ahLst/>
              <a:cxnLst/>
              <a:rect l="l" t="t" r="r" b="b"/>
              <a:pathLst>
                <a:path w="1312545" h="70485">
                  <a:moveTo>
                    <a:pt x="1312073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2073" y="70028"/>
                  </a:lnTo>
                  <a:lnTo>
                    <a:pt x="1312073" y="0"/>
                  </a:lnTo>
                  <a:close/>
                </a:path>
              </a:pathLst>
            </a:custGeom>
            <a:solidFill>
              <a:srgbClr val="794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917151" y="3671331"/>
              <a:ext cx="1312545" cy="70485"/>
            </a:xfrm>
            <a:custGeom>
              <a:avLst/>
              <a:gdLst/>
              <a:ahLst/>
              <a:cxnLst/>
              <a:rect l="l" t="t" r="r" b="b"/>
              <a:pathLst>
                <a:path w="1312545" h="70485">
                  <a:moveTo>
                    <a:pt x="1312073" y="0"/>
                  </a:moveTo>
                  <a:lnTo>
                    <a:pt x="0" y="0"/>
                  </a:lnTo>
                  <a:lnTo>
                    <a:pt x="0" y="70028"/>
                  </a:lnTo>
                  <a:lnTo>
                    <a:pt x="1312073" y="70028"/>
                  </a:lnTo>
                  <a:lnTo>
                    <a:pt x="1312073" y="0"/>
                  </a:lnTo>
                  <a:close/>
                </a:path>
              </a:pathLst>
            </a:custGeom>
            <a:solidFill>
              <a:srgbClr val="00C1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838911" y="3969816"/>
            <a:ext cx="1623060" cy="8553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11242"/>
                </a:solidFill>
                <a:latin typeface="Calibri"/>
                <a:cs typeface="Calibri"/>
              </a:rPr>
              <a:t>+234</a:t>
            </a:r>
            <a:r>
              <a:rPr dirty="0" sz="1200" spc="-20">
                <a:solidFill>
                  <a:srgbClr val="011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11242"/>
                </a:solidFill>
                <a:latin typeface="Calibri"/>
                <a:cs typeface="Calibri"/>
              </a:rPr>
              <a:t>916</a:t>
            </a:r>
            <a:r>
              <a:rPr dirty="0" sz="1200" spc="-25">
                <a:solidFill>
                  <a:srgbClr val="011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11242"/>
                </a:solidFill>
                <a:latin typeface="Calibri"/>
                <a:cs typeface="Calibri"/>
              </a:rPr>
              <a:t>998</a:t>
            </a:r>
            <a:r>
              <a:rPr dirty="0" sz="1200" spc="-40">
                <a:solidFill>
                  <a:srgbClr val="011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011242"/>
                </a:solidFill>
                <a:latin typeface="Calibri"/>
                <a:cs typeface="Calibri"/>
              </a:rPr>
              <a:t>2193</a:t>
            </a:r>
            <a:endParaRPr sz="12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935"/>
              </a:spcBef>
            </a:pPr>
            <a:r>
              <a:rPr dirty="0" sz="1200" spc="-20">
                <a:solidFill>
                  <a:srgbClr val="011242"/>
                </a:solidFill>
                <a:latin typeface="Calibri"/>
                <a:cs typeface="Calibri"/>
              </a:rPr>
              <a:t>commercial</a:t>
            </a:r>
            <a:r>
              <a:rPr dirty="0" u="sng" sz="1200" spc="-20">
                <a:solidFill>
                  <a:srgbClr val="011242"/>
                </a:solidFill>
                <a:uFill>
                  <a:solidFill>
                    <a:srgbClr val="0056E2"/>
                  </a:solidFill>
                </a:uFill>
                <a:latin typeface="Calibri"/>
                <a:cs typeface="Calibri"/>
                <a:hlinkClick r:id="rId4"/>
              </a:rPr>
              <a:t>@matta.trade</a:t>
            </a:r>
            <a:endParaRPr sz="12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1275"/>
              </a:spcBef>
            </a:pPr>
            <a:r>
              <a:rPr dirty="0" u="sng" sz="1200" spc="-10">
                <a:solidFill>
                  <a:srgbClr val="011242"/>
                </a:solidFill>
                <a:uFill>
                  <a:solidFill>
                    <a:srgbClr val="011242"/>
                  </a:solidFill>
                </a:uFill>
                <a:latin typeface="Calibri"/>
                <a:cs typeface="Calibri"/>
                <a:hlinkClick r:id="rId5"/>
              </a:rPr>
              <a:t>corporate.matta.trade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7" name="object 1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6364" y="3979265"/>
            <a:ext cx="184886" cy="184886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2897" y="4621225"/>
            <a:ext cx="174815" cy="173989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7855" y="4300563"/>
            <a:ext cx="184899" cy="132892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758430" y="409702"/>
            <a:ext cx="1055370" cy="7569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89535">
              <a:lnSpc>
                <a:spcPct val="100000"/>
              </a:lnSpc>
              <a:spcBef>
                <a:spcPts val="95"/>
              </a:spcBef>
            </a:pPr>
            <a:r>
              <a:rPr dirty="0" sz="1600" spc="-135" b="0">
                <a:solidFill>
                  <a:srgbClr val="009AF3"/>
                </a:solidFill>
                <a:latin typeface="Trebuchet MS"/>
                <a:cs typeface="Trebuchet MS"/>
              </a:rPr>
              <a:t>Digital</a:t>
            </a:r>
            <a:r>
              <a:rPr dirty="0" sz="1600" spc="-75" b="0">
                <a:solidFill>
                  <a:srgbClr val="009AF3"/>
                </a:solidFill>
                <a:latin typeface="Trebuchet MS"/>
                <a:cs typeface="Trebuchet MS"/>
              </a:rPr>
              <a:t> </a:t>
            </a:r>
            <a:r>
              <a:rPr dirty="0" sz="1600" spc="-190" b="0">
                <a:solidFill>
                  <a:srgbClr val="009AF3"/>
                </a:solidFill>
                <a:latin typeface="Trebuchet MS"/>
                <a:cs typeface="Trebuchet MS"/>
              </a:rPr>
              <a:t>Trade </a:t>
            </a:r>
            <a:r>
              <a:rPr dirty="0" sz="1600" spc="-145" b="0">
                <a:solidFill>
                  <a:srgbClr val="009AF3"/>
                </a:solidFill>
                <a:latin typeface="Trebuchet MS"/>
                <a:cs typeface="Trebuchet MS"/>
              </a:rPr>
              <a:t>Infrastructure</a:t>
            </a:r>
            <a:endParaRPr sz="16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150" b="0">
                <a:solidFill>
                  <a:srgbClr val="009AF3"/>
                </a:solidFill>
                <a:latin typeface="Trebuchet MS"/>
                <a:cs typeface="Trebuchet MS"/>
              </a:rPr>
              <a:t>for</a:t>
            </a:r>
            <a:r>
              <a:rPr dirty="0" sz="1600" spc="-105" b="0">
                <a:solidFill>
                  <a:srgbClr val="009AF3"/>
                </a:solidFill>
                <a:latin typeface="Trebuchet MS"/>
                <a:cs typeface="Trebuchet MS"/>
              </a:rPr>
              <a:t> </a:t>
            </a:r>
            <a:r>
              <a:rPr dirty="0" sz="1600" spc="-10" b="0">
                <a:solidFill>
                  <a:srgbClr val="009AF3"/>
                </a:solidFill>
                <a:latin typeface="Trebuchet MS"/>
                <a:cs typeface="Trebuchet MS"/>
              </a:rPr>
              <a:t>Africa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914013" y="2718561"/>
            <a:ext cx="113474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0">
                <a:solidFill>
                  <a:srgbClr val="FFFFFF"/>
                </a:solidFill>
                <a:latin typeface="Calibri"/>
                <a:cs typeface="Calibri"/>
              </a:rPr>
              <a:t>West</a:t>
            </a:r>
            <a:r>
              <a:rPr dirty="0" sz="13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Africa</a:t>
            </a:r>
            <a:r>
              <a:rPr dirty="0" sz="13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Calibri"/>
                <a:cs typeface="Calibri"/>
              </a:rPr>
              <a:t>IMT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1124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Matta</dc:creator>
  <dc:subject>PptxGenJS Presentation</dc:subject>
  <dc:title>Achieving Africa's Trade Integration Through Digital Innovation</dc:title>
  <dcterms:created xsi:type="dcterms:W3CDTF">2026-03-02T18:13:20Z</dcterms:created>
  <dcterms:modified xsi:type="dcterms:W3CDTF">2026-03-02T18:13:20Z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2026-03-02T00:00:00Z</vt:filetime>
  </property>
  <property fmtid="{D5CDD505-2E9C-101B-9397-08002B2CF9AE}" pid="5" name="Producer">
    <vt:lpwstr>Microsoft® PowerPoint® for Microsoft 365</vt:lpwstr>
  </property>
</Properties>
</file>